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5A94A8E-902B-43E4-ACCE-2D3855C9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74E73F5-6BC5-41C3-BB99-C4B29077A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48644F31-D33B-47BD-8E45-A187BB88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931AF8A-DE76-4358-B0A7-53A2C7E82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0B74B264-550C-482F-A435-BE9ED6551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DD69688-12B1-4668-83CF-30E88B801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6EA6B01-E401-4AB7-9020-22EC9758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20C0CC3-9F6E-4C59-908D-AD5E0A510DA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C0977AF-1081-4471-B93E-547B046DA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9DA46A2-BF71-401B-9798-F422004B0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7EB46D-A1D3-4A10-B895-96F2FCA75421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A2DB49-CB7A-4750-84F5-243048D7A1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263A"/>
          </a:solidFill>
          <a:ln w="0">
            <a:noFill/>
            <a:prstDash val="solid"/>
          </a:ln>
        </p:spPr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7C5CB42A-F091-403B-918C-195D4F0350EA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3810000" cy="3905250"/>
          </a:xfrm>
          <a:prstGeom prst="ellipse">
            <a:avLst/>
          </a:prstGeom>
          <a:solidFill>
            <a:srgbClr val="173C55"/>
          </a:solidFill>
          <a:ln w="0">
            <a:noFill/>
            <a:prstDash val="solid"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17925BB-B88E-4B27-86CB-BAA9F4DCABC0}"/>
              </a:ext>
            </a:extLst>
          </p:cNvPr>
          <p:cNvSpPr>
            <a:spLocks noGrp="1"/>
          </p:cNvSpPr>
          <p:nvPr/>
        </p:nvSpPr>
        <p:spPr>
          <a:xfrm>
            <a:off x="9715500" y="4000500"/>
            <a:ext cx="2476500" cy="2857500"/>
          </a:xfrm>
          <a:prstGeom prst="ellipse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3A9F69-456C-4A37-A30B-2562FF56BC1D}"/>
              </a:ext>
            </a:extLst>
          </p:cNvPr>
          <p:cNvSpPr>
            <a:spLocks noGrp="1"/>
          </p:cNvSpPr>
          <p:nvPr/>
        </p:nvSpPr>
        <p:spPr>
          <a:xfrm>
            <a:off x="685800" y="1028700"/>
            <a:ext cx="7239000" cy="2524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3900" b="1">
                <a:solidFill>
                  <a:srgbClr val="FFFFFF"/>
                </a:solidFill>
              </a:defRPr>
            </a:defPPr>
            <a:lvl1pPr algn="l">
              <a:defRPr sz="3900" b="1">
                <a:solidFill>
                  <a:srgbClr val="FFFFFF"/>
                </a:solidFill>
              </a:defRPr>
            </a:lvl1pPr>
            <a:lvl2pPr algn="l">
              <a:defRPr sz="3900" b="1">
                <a:solidFill>
                  <a:srgbClr val="FFFFFF"/>
                </a:solidFill>
              </a:defRPr>
            </a:lvl2pPr>
            <a:lvl3pPr algn="l">
              <a:defRPr sz="3900" b="1">
                <a:solidFill>
                  <a:srgbClr val="FFFFFF"/>
                </a:solidFill>
              </a:defRPr>
            </a:lvl3pPr>
            <a:lvl4pPr algn="l">
              <a:defRPr sz="3900" b="1">
                <a:solidFill>
                  <a:srgbClr val="FFFFFF"/>
                </a:solidFill>
              </a:defRPr>
            </a:lvl4pPr>
            <a:lvl5pPr algn="l">
              <a:defRPr sz="3900" b="1">
                <a:solidFill>
                  <a:srgbClr val="FFFFFF"/>
                </a:solidFill>
              </a:defRPr>
            </a:lvl5pPr>
            <a:lvl6pPr algn="l">
              <a:defRPr sz="3900" b="1">
                <a:solidFill>
                  <a:srgbClr val="FFFFFF"/>
                </a:solidFill>
              </a:defRPr>
            </a:lvl6pPr>
            <a:lvl7pPr algn="l">
              <a:defRPr sz="3900" b="1">
                <a:solidFill>
                  <a:srgbClr val="FFFFFF"/>
                </a:solidFill>
              </a:defRPr>
            </a:lvl7pPr>
            <a:lvl8pPr algn="l">
              <a:defRPr sz="3900" b="1">
                <a:solidFill>
                  <a:srgbClr val="FFFFFF"/>
                </a:solidFill>
              </a:defRPr>
            </a:lvl8pPr>
            <a:lvl9pPr algn="l">
              <a:defRPr sz="3900" b="1">
                <a:solidFill>
                  <a:srgbClr val="FFFFFF"/>
                </a:solidFill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ОРГАНИКАЛЫҚ</a:t>
            </a: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БАЙЛАНЫСТЫРҒЫШ</a:t>
            </a: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МАТЕРИАЛДАР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48373B-BF9D-4007-BF61-21128631EB4D}"/>
              </a:ext>
            </a:extLst>
          </p:cNvPr>
          <p:cNvSpPr>
            <a:spLocks noGrp="1"/>
          </p:cNvSpPr>
          <p:nvPr/>
        </p:nvSpPr>
        <p:spPr>
          <a:xfrm>
            <a:off x="723900" y="3790950"/>
            <a:ext cx="6572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725" b="0">
                <a:solidFill>
                  <a:srgbClr val="C9E8E3"/>
                </a:solidFill>
              </a:defRPr>
            </a:defPPr>
            <a:lvl1pPr algn="l">
              <a:defRPr sz="1725" b="0">
                <a:solidFill>
                  <a:srgbClr val="C9E8E3"/>
                </a:solidFill>
              </a:defRPr>
            </a:lvl1pPr>
            <a:lvl2pPr algn="l">
              <a:defRPr sz="1725" b="0">
                <a:solidFill>
                  <a:srgbClr val="C9E8E3"/>
                </a:solidFill>
              </a:defRPr>
            </a:lvl2pPr>
            <a:lvl3pPr algn="l">
              <a:defRPr sz="1725" b="0">
                <a:solidFill>
                  <a:srgbClr val="C9E8E3"/>
                </a:solidFill>
              </a:defRPr>
            </a:lvl3pPr>
            <a:lvl4pPr algn="l">
              <a:defRPr sz="1725" b="0">
                <a:solidFill>
                  <a:srgbClr val="C9E8E3"/>
                </a:solidFill>
              </a:defRPr>
            </a:lvl4pPr>
            <a:lvl5pPr algn="l">
              <a:defRPr sz="1725" b="0">
                <a:solidFill>
                  <a:srgbClr val="C9E8E3"/>
                </a:solidFill>
              </a:defRPr>
            </a:lvl5pPr>
            <a:lvl6pPr algn="l">
              <a:defRPr sz="1725" b="0">
                <a:solidFill>
                  <a:srgbClr val="C9E8E3"/>
                </a:solidFill>
              </a:defRPr>
            </a:lvl6pPr>
            <a:lvl7pPr algn="l">
              <a:defRPr sz="1725" b="0">
                <a:solidFill>
                  <a:srgbClr val="C9E8E3"/>
                </a:solidFill>
              </a:defRPr>
            </a:lvl7pPr>
            <a:lvl8pPr algn="l">
              <a:defRPr sz="1725" b="0">
                <a:solidFill>
                  <a:srgbClr val="C9E8E3"/>
                </a:solidFill>
              </a:defRPr>
            </a:lvl8pPr>
            <a:lvl9pPr algn="l">
              <a:defRPr sz="1725" b="0">
                <a:solidFill>
                  <a:srgbClr val="C9E8E3"/>
                </a:solidFill>
              </a:defRPr>
            </a:lvl9pPr>
          </a:lstStyle>
          <a:p>
            <a:pPr algn="l">
              <a:defRPr sz="1725" b="0">
                <a:solidFill>
                  <a:srgbClr val="C9E8E3"/>
                </a:solidFill>
              </a:defRPr>
            </a:pPr>
            <a:r>
              <a:rPr sz="1725" b="0">
                <a:solidFill>
                  <a:srgbClr val="C9E8E3"/>
                </a:solidFill>
              </a:rPr>
              <a:t>Анықтамасы, жіктелуі, құрамы және негізгі қасиеттері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6E414E34-447D-4939-84A3-77C3C9B64BA5}"/>
              </a:ext>
            </a:extLst>
          </p:cNvPr>
          <p:cNvSpPr>
            <a:spLocks noGrp="1"/>
          </p:cNvSpPr>
          <p:nvPr/>
        </p:nvSpPr>
        <p:spPr>
          <a:xfrm>
            <a:off x="952500" y="5029200"/>
            <a:ext cx="3905250" cy="400050"/>
          </a:xfrm>
          <a:prstGeom prst="roundRect">
            <a:avLst>
              <a:gd name="adj" fmla="val 28571"/>
            </a:avLst>
          </a:prstGeom>
          <a:solidFill>
            <a:srgbClr val="ECA72C"/>
          </a:solidFill>
          <a:ln w="9525">
            <a:solidFill>
              <a:srgbClr val="ECA72C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262531-21CE-4CC1-880C-8C9137578D15}"/>
              </a:ext>
            </a:extLst>
          </p:cNvPr>
          <p:cNvSpPr>
            <a:spLocks noGrp="1"/>
          </p:cNvSpPr>
          <p:nvPr/>
        </p:nvSpPr>
        <p:spPr>
          <a:xfrm>
            <a:off x="7239000" y="5448300"/>
            <a:ext cx="4095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Асфальт жолды неге жазда жұмсарады, ал қыста морт сынады?</a:t>
            </a:r>
          </a:p>
        </p:txBody>
      </p:sp>
    </p:spTree>
    <p:extLst>
      <p:ext uri="{BB962C8B-B14F-4D97-AF65-F5344CB8AC3E}">
        <p14:creationId xmlns:p14="http://schemas.microsoft.com/office/powerpoint/2010/main" val="1426669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AD53A48-F84C-45F6-8A3E-9AEB62441E7F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758D24-24C0-41B6-9CE0-0288D8D15ED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3699B1-B523-41D8-BEF1-523E04E9689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Бір материал, екі қарама-қарсы мінез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57C10D-B1FB-4015-86A1-63B017791192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4EAAE5-C480-4635-B73E-B3E72A4A8915}"/>
              </a:ext>
            </a:extLst>
          </p:cNvPr>
          <p:cNvSpPr>
            <a:spLocks noGrp="1"/>
          </p:cNvSpPr>
          <p:nvPr/>
        </p:nvSpPr>
        <p:spPr>
          <a:xfrm>
            <a:off x="971550" y="1714500"/>
            <a:ext cx="1809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2850" b="1">
                <a:solidFill>
                  <a:srgbClr val="C84C3A"/>
                </a:solidFill>
              </a:defRPr>
            </a:defPPr>
            <a:lvl1pPr algn="ctr">
              <a:defRPr sz="2850" b="1">
                <a:solidFill>
                  <a:srgbClr val="C84C3A"/>
                </a:solidFill>
              </a:defRPr>
            </a:lvl1pPr>
            <a:lvl2pPr algn="ctr">
              <a:defRPr sz="2850" b="1">
                <a:solidFill>
                  <a:srgbClr val="C84C3A"/>
                </a:solidFill>
              </a:defRPr>
            </a:lvl2pPr>
            <a:lvl3pPr algn="ctr">
              <a:defRPr sz="2850" b="1">
                <a:solidFill>
                  <a:srgbClr val="C84C3A"/>
                </a:solidFill>
              </a:defRPr>
            </a:lvl3pPr>
            <a:lvl4pPr algn="ctr">
              <a:defRPr sz="2850" b="1">
                <a:solidFill>
                  <a:srgbClr val="C84C3A"/>
                </a:solidFill>
              </a:defRPr>
            </a:lvl4pPr>
            <a:lvl5pPr algn="ctr">
              <a:defRPr sz="2850" b="1">
                <a:solidFill>
                  <a:srgbClr val="C84C3A"/>
                </a:solidFill>
              </a:defRPr>
            </a:lvl5pPr>
            <a:lvl6pPr algn="ctr">
              <a:defRPr sz="2850" b="1">
                <a:solidFill>
                  <a:srgbClr val="C84C3A"/>
                </a:solidFill>
              </a:defRPr>
            </a:lvl6pPr>
            <a:lvl7pPr algn="ctr">
              <a:defRPr sz="2850" b="1">
                <a:solidFill>
                  <a:srgbClr val="C84C3A"/>
                </a:solidFill>
              </a:defRPr>
            </a:lvl7pPr>
            <a:lvl8pPr algn="ctr">
              <a:defRPr sz="2850" b="1">
                <a:solidFill>
                  <a:srgbClr val="C84C3A"/>
                </a:solidFill>
              </a:defRPr>
            </a:lvl8pPr>
            <a:lvl9pPr algn="ctr">
              <a:defRPr sz="2850" b="1">
                <a:solidFill>
                  <a:srgbClr val="C84C3A"/>
                </a:solidFill>
              </a:defRPr>
            </a:lvl9pPr>
          </a:lstStyle>
          <a:p>
            <a:pPr algn="ctr">
              <a:defRPr sz="2850" b="1">
                <a:solidFill>
                  <a:srgbClr val="C84C3A"/>
                </a:solidFill>
              </a:defRPr>
            </a:pPr>
            <a:r>
              <a:rPr sz="2850" b="1">
                <a:solidFill>
                  <a:srgbClr val="C84C3A"/>
                </a:solidFill>
              </a:rPr>
              <a:t>+40 °C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FFEEF8-BA12-440F-B88E-F47FF95F945C}"/>
              </a:ext>
            </a:extLst>
          </p:cNvPr>
          <p:cNvSpPr>
            <a:spLocks noGrp="1"/>
          </p:cNvSpPr>
          <p:nvPr/>
        </p:nvSpPr>
        <p:spPr>
          <a:xfrm>
            <a:off x="9410700" y="1714500"/>
            <a:ext cx="1809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2850" b="1">
                <a:solidFill>
                  <a:srgbClr val="1E6091"/>
                </a:solidFill>
              </a:defRPr>
            </a:defPPr>
            <a:lvl1pPr algn="ctr">
              <a:defRPr sz="2850" b="1">
                <a:solidFill>
                  <a:srgbClr val="1E6091"/>
                </a:solidFill>
              </a:defRPr>
            </a:lvl1pPr>
            <a:lvl2pPr algn="ctr">
              <a:defRPr sz="2850" b="1">
                <a:solidFill>
                  <a:srgbClr val="1E6091"/>
                </a:solidFill>
              </a:defRPr>
            </a:lvl2pPr>
            <a:lvl3pPr algn="ctr">
              <a:defRPr sz="2850" b="1">
                <a:solidFill>
                  <a:srgbClr val="1E6091"/>
                </a:solidFill>
              </a:defRPr>
            </a:lvl3pPr>
            <a:lvl4pPr algn="ctr">
              <a:defRPr sz="2850" b="1">
                <a:solidFill>
                  <a:srgbClr val="1E6091"/>
                </a:solidFill>
              </a:defRPr>
            </a:lvl4pPr>
            <a:lvl5pPr algn="ctr">
              <a:defRPr sz="2850" b="1">
                <a:solidFill>
                  <a:srgbClr val="1E6091"/>
                </a:solidFill>
              </a:defRPr>
            </a:lvl5pPr>
            <a:lvl6pPr algn="ctr">
              <a:defRPr sz="2850" b="1">
                <a:solidFill>
                  <a:srgbClr val="1E6091"/>
                </a:solidFill>
              </a:defRPr>
            </a:lvl6pPr>
            <a:lvl7pPr algn="ctr">
              <a:defRPr sz="2850" b="1">
                <a:solidFill>
                  <a:srgbClr val="1E6091"/>
                </a:solidFill>
              </a:defRPr>
            </a:lvl7pPr>
            <a:lvl8pPr algn="ctr">
              <a:defRPr sz="2850" b="1">
                <a:solidFill>
                  <a:srgbClr val="1E6091"/>
                </a:solidFill>
              </a:defRPr>
            </a:lvl8pPr>
            <a:lvl9pPr algn="ctr">
              <a:defRPr sz="2850" b="1">
                <a:solidFill>
                  <a:srgbClr val="1E6091"/>
                </a:solidFill>
              </a:defRPr>
            </a:lvl9pPr>
          </a:lstStyle>
          <a:p>
            <a:pPr algn="ctr">
              <a:defRPr sz="2850" b="1">
                <a:solidFill>
                  <a:srgbClr val="1E6091"/>
                </a:solidFill>
              </a:defRPr>
            </a:pPr>
            <a:r>
              <a:rPr sz="2850" b="1">
                <a:solidFill>
                  <a:srgbClr val="1E6091"/>
                </a:solidFill>
              </a:rPr>
              <a:t>−30 °C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37E9145-EBD5-48E0-A38B-2DC8C0C25EA2}"/>
              </a:ext>
            </a:extLst>
          </p:cNvPr>
          <p:cNvSpPr>
            <a:spLocks noGrp="1"/>
          </p:cNvSpPr>
          <p:nvPr/>
        </p:nvSpPr>
        <p:spPr>
          <a:xfrm>
            <a:off x="2686050" y="1981200"/>
            <a:ext cx="6819900" cy="0"/>
          </a:xfrm>
          <a:prstGeom prst="line">
            <a:avLst/>
          </a:prstGeom>
          <a:noFill/>
          <a:ln w="9525">
            <a:solidFill>
              <a:srgbClr val="D9E1E5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D6E5E84-99A9-4E9E-A7F2-3872A2AD9D56}"/>
              </a:ext>
            </a:extLst>
          </p:cNvPr>
          <p:cNvSpPr>
            <a:spLocks noGrp="1"/>
          </p:cNvSpPr>
          <p:nvPr/>
        </p:nvSpPr>
        <p:spPr>
          <a:xfrm>
            <a:off x="5486400" y="1524000"/>
            <a:ext cx="1219200" cy="121920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A6A106D-59D2-43DC-9582-D4AC3B37088C}"/>
              </a:ext>
            </a:extLst>
          </p:cNvPr>
          <p:cNvSpPr>
            <a:spLocks noGrp="1"/>
          </p:cNvSpPr>
          <p:nvPr/>
        </p:nvSpPr>
        <p:spPr>
          <a:xfrm>
            <a:off x="5572125" y="1885950"/>
            <a:ext cx="104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БИТУМ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6DDFBAA-BE92-4D99-B0E1-9C4896F4C14F}"/>
              </a:ext>
            </a:extLst>
          </p:cNvPr>
          <p:cNvSpPr>
            <a:spLocks noGrp="1"/>
          </p:cNvSpPr>
          <p:nvPr/>
        </p:nvSpPr>
        <p:spPr>
          <a:xfrm>
            <a:off x="819150" y="2781300"/>
            <a:ext cx="327660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CCB761B-7D2F-4BB7-A9C7-59F45B72F446}"/>
              </a:ext>
            </a:extLst>
          </p:cNvPr>
          <p:cNvSpPr>
            <a:spLocks noGrp="1"/>
          </p:cNvSpPr>
          <p:nvPr/>
        </p:nvSpPr>
        <p:spPr>
          <a:xfrm>
            <a:off x="819150" y="2781300"/>
            <a:ext cx="76200" cy="209550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55E5CD-9A1F-42EA-9EAC-7A8BB730A198}"/>
              </a:ext>
            </a:extLst>
          </p:cNvPr>
          <p:cNvSpPr>
            <a:spLocks noGrp="1"/>
          </p:cNvSpPr>
          <p:nvPr/>
        </p:nvSpPr>
        <p:spPr>
          <a:xfrm>
            <a:off x="1047750" y="2952750"/>
            <a:ext cx="28765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Ыстықта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290F06F-1614-4110-AE52-6B7EACAD0E77}"/>
              </a:ext>
            </a:extLst>
          </p:cNvPr>
          <p:cNvSpPr>
            <a:spLocks noGrp="1"/>
          </p:cNvSpPr>
          <p:nvPr/>
        </p:nvSpPr>
        <p:spPr>
          <a:xfrm>
            <a:off x="1047750" y="3409950"/>
            <a:ext cx="28765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Тұтқырлығы төмендейді. Қабат ығысуға және із түсуге бейім болады.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D61E3AF7-A413-4662-8F55-83956A43CCE9}"/>
              </a:ext>
            </a:extLst>
          </p:cNvPr>
          <p:cNvSpPr>
            <a:spLocks noGrp="1"/>
          </p:cNvSpPr>
          <p:nvPr/>
        </p:nvSpPr>
        <p:spPr>
          <a:xfrm>
            <a:off x="4457700" y="2781300"/>
            <a:ext cx="327660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2AB2C0F-DB55-4A47-B923-92A533CE078C}"/>
              </a:ext>
            </a:extLst>
          </p:cNvPr>
          <p:cNvSpPr>
            <a:spLocks noGrp="1"/>
          </p:cNvSpPr>
          <p:nvPr/>
        </p:nvSpPr>
        <p:spPr>
          <a:xfrm>
            <a:off x="4457700" y="2781300"/>
            <a:ext cx="76200" cy="209550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7D7785E-3D34-4DB8-8DCC-F758EF6416E6}"/>
              </a:ext>
            </a:extLst>
          </p:cNvPr>
          <p:cNvSpPr>
            <a:spLocks noGrp="1"/>
          </p:cNvSpPr>
          <p:nvPr/>
        </p:nvSpPr>
        <p:spPr>
          <a:xfrm>
            <a:off x="4686300" y="2952750"/>
            <a:ext cx="28765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Қалыпты жағдайда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2EB199C-0564-4479-BC87-DA51F8C53DCF}"/>
              </a:ext>
            </a:extLst>
          </p:cNvPr>
          <p:cNvSpPr>
            <a:spLocks noGrp="1"/>
          </p:cNvSpPr>
          <p:nvPr/>
        </p:nvSpPr>
        <p:spPr>
          <a:xfrm>
            <a:off x="4686300" y="3409950"/>
            <a:ext cx="28765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Қиыршық тасты біріктіреді, су өткізбейді және жүктемені таратуға қатысады.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D0454F99-2B37-42D8-9457-36499DF21FC2}"/>
              </a:ext>
            </a:extLst>
          </p:cNvPr>
          <p:cNvSpPr>
            <a:spLocks noGrp="1"/>
          </p:cNvSpPr>
          <p:nvPr/>
        </p:nvSpPr>
        <p:spPr>
          <a:xfrm>
            <a:off x="8096250" y="2781300"/>
            <a:ext cx="327660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9ECA949-7502-4331-B662-B804811B5846}"/>
              </a:ext>
            </a:extLst>
          </p:cNvPr>
          <p:cNvSpPr>
            <a:spLocks noGrp="1"/>
          </p:cNvSpPr>
          <p:nvPr/>
        </p:nvSpPr>
        <p:spPr>
          <a:xfrm>
            <a:off x="8096250" y="2781300"/>
            <a:ext cx="76200" cy="20955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DA20E2B-0035-4AAD-B6BA-0641111F8798}"/>
              </a:ext>
            </a:extLst>
          </p:cNvPr>
          <p:cNvSpPr>
            <a:spLocks noGrp="1"/>
          </p:cNvSpPr>
          <p:nvPr/>
        </p:nvSpPr>
        <p:spPr>
          <a:xfrm>
            <a:off x="8324850" y="2952750"/>
            <a:ext cx="28765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Суықта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776C363-9A58-48F0-8FB2-05EDBC0B155D}"/>
              </a:ext>
            </a:extLst>
          </p:cNvPr>
          <p:cNvSpPr>
            <a:spLocks noGrp="1"/>
          </p:cNvSpPr>
          <p:nvPr/>
        </p:nvSpPr>
        <p:spPr>
          <a:xfrm>
            <a:off x="8324850" y="3409950"/>
            <a:ext cx="28765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Қатаңдығы өседі. Созылу қабілеті азайып, жарықшақ пайда болуы мүмкін.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68B8452-ED3F-429E-913B-B773A25BCB32}"/>
              </a:ext>
            </a:extLst>
          </p:cNvPr>
          <p:cNvSpPr>
            <a:spLocks noGrp="1"/>
          </p:cNvSpPr>
          <p:nvPr/>
        </p:nvSpPr>
        <p:spPr>
          <a:xfrm>
            <a:off x="1276350" y="5429250"/>
            <a:ext cx="963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00" b="1">
                <a:solidFill>
                  <a:srgbClr val="12263A"/>
                </a:solidFill>
              </a:defRPr>
            </a:defPPr>
            <a:lvl1pPr algn="ctr">
              <a:defRPr sz="1800" b="1">
                <a:solidFill>
                  <a:srgbClr val="12263A"/>
                </a:solidFill>
              </a:defRPr>
            </a:lvl1pPr>
            <a:lvl2pPr algn="ctr">
              <a:defRPr sz="1800" b="1">
                <a:solidFill>
                  <a:srgbClr val="12263A"/>
                </a:solidFill>
              </a:defRPr>
            </a:lvl2pPr>
            <a:lvl3pPr algn="ctr">
              <a:defRPr sz="1800" b="1">
                <a:solidFill>
                  <a:srgbClr val="12263A"/>
                </a:solidFill>
              </a:defRPr>
            </a:lvl3pPr>
            <a:lvl4pPr algn="ctr">
              <a:defRPr sz="1800" b="1">
                <a:solidFill>
                  <a:srgbClr val="12263A"/>
                </a:solidFill>
              </a:defRPr>
            </a:lvl4pPr>
            <a:lvl5pPr algn="ctr">
              <a:defRPr sz="1800" b="1">
                <a:solidFill>
                  <a:srgbClr val="12263A"/>
                </a:solidFill>
              </a:defRPr>
            </a:lvl5pPr>
            <a:lvl6pPr algn="ctr">
              <a:defRPr sz="1800" b="1">
                <a:solidFill>
                  <a:srgbClr val="12263A"/>
                </a:solidFill>
              </a:defRPr>
            </a:lvl6pPr>
            <a:lvl7pPr algn="ctr">
              <a:defRPr sz="1800" b="1">
                <a:solidFill>
                  <a:srgbClr val="12263A"/>
                </a:solidFill>
              </a:defRPr>
            </a:lvl7pPr>
            <a:lvl8pPr algn="ctr">
              <a:defRPr sz="1800" b="1">
                <a:solidFill>
                  <a:srgbClr val="12263A"/>
                </a:solidFill>
              </a:defRPr>
            </a:lvl8pPr>
            <a:lvl9pPr algn="ctr">
              <a:defRPr sz="1800" b="1">
                <a:solidFill>
                  <a:srgbClr val="12263A"/>
                </a:solidFill>
              </a:defRPr>
            </a:lvl9pPr>
          </a:lstStyle>
          <a:p>
            <a:pPr algn="ctr">
              <a:defRPr sz="1800" b="1">
                <a:solidFill>
                  <a:srgbClr val="12263A"/>
                </a:solidFill>
              </a:defRPr>
            </a:pPr>
            <a:r>
              <a:rPr sz="1800" b="1">
                <a:solidFill>
                  <a:srgbClr val="12263A"/>
                </a:solidFill>
              </a:rPr>
              <a:t>Проблемалық сұрақ: бір битум әр температурада неге әртүрлі жұмыс істейді?</a:t>
            </a:r>
          </a:p>
        </p:txBody>
      </p:sp>
    </p:spTree>
    <p:extLst>
      <p:ext uri="{BB962C8B-B14F-4D97-AF65-F5344CB8AC3E}">
        <p14:creationId xmlns:p14="http://schemas.microsoft.com/office/powerpoint/2010/main" val="195735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ACA9ED1-5647-4311-8109-07E2B3C934AC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A1F9AA-E097-4768-B724-865C97C14DC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8711D35-67BB-4B59-A3F5-E33140F57541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Лекцияның оқу нәтижелері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4F640E-C4C1-473C-8578-3E43D19DA0D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ADCC1E13-CF48-4418-BFAE-0932DFD59E1A}"/>
              </a:ext>
            </a:extLst>
          </p:cNvPr>
          <p:cNvSpPr>
            <a:spLocks noGrp="1"/>
          </p:cNvSpPr>
          <p:nvPr/>
        </p:nvSpPr>
        <p:spPr>
          <a:xfrm>
            <a:off x="800100" y="1619250"/>
            <a:ext cx="1809750" cy="400050"/>
          </a:xfrm>
          <a:prstGeom prst="roundRect">
            <a:avLst>
              <a:gd name="adj" fmla="val 28571"/>
            </a:avLst>
          </a:prstGeom>
          <a:solidFill>
            <a:srgbClr val="1E6091"/>
          </a:solidFill>
          <a:ln w="9525">
            <a:solidFill>
              <a:srgbClr val="1E6091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26832AE-4609-4359-9098-D66224A778A9}"/>
              </a:ext>
            </a:extLst>
          </p:cNvPr>
          <p:cNvSpPr>
            <a:spLocks noGrp="1"/>
          </p:cNvSpPr>
          <p:nvPr/>
        </p:nvSpPr>
        <p:spPr>
          <a:xfrm>
            <a:off x="895350" y="16573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1. ТАНУ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AE5783-5851-4447-8079-44E1F455D4F3}"/>
              </a:ext>
            </a:extLst>
          </p:cNvPr>
          <p:cNvSpPr>
            <a:spLocks noGrp="1"/>
          </p:cNvSpPr>
          <p:nvPr/>
        </p:nvSpPr>
        <p:spPr>
          <a:xfrm>
            <a:off x="2905125" y="160020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17202A"/>
                </a:solidFill>
              </a:defRPr>
            </a:defPPr>
            <a:lvl1pPr algn="l">
              <a:defRPr sz="1500" b="0">
                <a:solidFill>
                  <a:srgbClr val="17202A"/>
                </a:solidFill>
              </a:defRPr>
            </a:lvl1pPr>
            <a:lvl2pPr algn="l">
              <a:defRPr sz="1500" b="0">
                <a:solidFill>
                  <a:srgbClr val="17202A"/>
                </a:solidFill>
              </a:defRPr>
            </a:lvl2pPr>
            <a:lvl3pPr algn="l">
              <a:defRPr sz="1500" b="0">
                <a:solidFill>
                  <a:srgbClr val="17202A"/>
                </a:solidFill>
              </a:defRPr>
            </a:lvl3pPr>
            <a:lvl4pPr algn="l">
              <a:defRPr sz="1500" b="0">
                <a:solidFill>
                  <a:srgbClr val="17202A"/>
                </a:solidFill>
              </a:defRPr>
            </a:lvl4pPr>
            <a:lvl5pPr algn="l">
              <a:defRPr sz="1500" b="0">
                <a:solidFill>
                  <a:srgbClr val="17202A"/>
                </a:solidFill>
              </a:defRPr>
            </a:lvl5pPr>
            <a:lvl6pPr algn="l">
              <a:defRPr sz="1500" b="0">
                <a:solidFill>
                  <a:srgbClr val="17202A"/>
                </a:solidFill>
              </a:defRPr>
            </a:lvl6pPr>
            <a:lvl7pPr algn="l">
              <a:defRPr sz="1500" b="0">
                <a:solidFill>
                  <a:srgbClr val="17202A"/>
                </a:solidFill>
              </a:defRPr>
            </a:lvl7pPr>
            <a:lvl8pPr algn="l">
              <a:defRPr sz="1500" b="0">
                <a:solidFill>
                  <a:srgbClr val="17202A"/>
                </a:solidFill>
              </a:defRPr>
            </a:lvl8pPr>
            <a:lvl9pPr algn="l">
              <a:defRPr sz="1500" b="0">
                <a:solidFill>
                  <a:srgbClr val="17202A"/>
                </a:solidFill>
              </a:defRPr>
            </a:lvl9pPr>
          </a:lstStyle>
          <a:p>
            <a:pPr algn="l">
              <a:defRPr sz="1500" b="0">
                <a:solidFill>
                  <a:srgbClr val="17202A"/>
                </a:solidFill>
              </a:defRPr>
            </a:pPr>
            <a:r>
              <a:rPr sz="1500" b="0">
                <a:solidFill>
                  <a:srgbClr val="17202A"/>
                </a:solidFill>
              </a:rPr>
              <a:t>Органикалық байланыстырғышқа анықтама береді және қолданылу саласын атайды.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306D4F6-D0F3-4280-87E5-5FA4F068F308}"/>
              </a:ext>
            </a:extLst>
          </p:cNvPr>
          <p:cNvSpPr>
            <a:spLocks noGrp="1"/>
          </p:cNvSpPr>
          <p:nvPr/>
        </p:nvSpPr>
        <p:spPr>
          <a:xfrm>
            <a:off x="800100" y="2705100"/>
            <a:ext cx="1809750" cy="400050"/>
          </a:xfrm>
          <a:prstGeom prst="roundRect">
            <a:avLst>
              <a:gd name="adj" fmla="val 28571"/>
            </a:avLst>
          </a:prstGeom>
          <a:solidFill>
            <a:srgbClr val="35A7A0"/>
          </a:solidFill>
          <a:ln w="9525">
            <a:solidFill>
              <a:srgbClr val="35A7A0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3B9057-03D0-4409-9AB8-2D23FD47BACF}"/>
              </a:ext>
            </a:extLst>
          </p:cNvPr>
          <p:cNvSpPr>
            <a:spLocks noGrp="1"/>
          </p:cNvSpPr>
          <p:nvPr/>
        </p:nvSpPr>
        <p:spPr>
          <a:xfrm>
            <a:off x="895350" y="27432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2. ЖІКТЕУ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BC7DAD-D1D7-4F13-AD49-66FE74DEAD8D}"/>
              </a:ext>
            </a:extLst>
          </p:cNvPr>
          <p:cNvSpPr>
            <a:spLocks noGrp="1"/>
          </p:cNvSpPr>
          <p:nvPr/>
        </p:nvSpPr>
        <p:spPr>
          <a:xfrm>
            <a:off x="2905125" y="268605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17202A"/>
                </a:solidFill>
              </a:defRPr>
            </a:defPPr>
            <a:lvl1pPr algn="l">
              <a:defRPr sz="1500" b="0">
                <a:solidFill>
                  <a:srgbClr val="17202A"/>
                </a:solidFill>
              </a:defRPr>
            </a:lvl1pPr>
            <a:lvl2pPr algn="l">
              <a:defRPr sz="1500" b="0">
                <a:solidFill>
                  <a:srgbClr val="17202A"/>
                </a:solidFill>
              </a:defRPr>
            </a:lvl2pPr>
            <a:lvl3pPr algn="l">
              <a:defRPr sz="1500" b="0">
                <a:solidFill>
                  <a:srgbClr val="17202A"/>
                </a:solidFill>
              </a:defRPr>
            </a:lvl3pPr>
            <a:lvl4pPr algn="l">
              <a:defRPr sz="1500" b="0">
                <a:solidFill>
                  <a:srgbClr val="17202A"/>
                </a:solidFill>
              </a:defRPr>
            </a:lvl4pPr>
            <a:lvl5pPr algn="l">
              <a:defRPr sz="1500" b="0">
                <a:solidFill>
                  <a:srgbClr val="17202A"/>
                </a:solidFill>
              </a:defRPr>
            </a:lvl5pPr>
            <a:lvl6pPr algn="l">
              <a:defRPr sz="1500" b="0">
                <a:solidFill>
                  <a:srgbClr val="17202A"/>
                </a:solidFill>
              </a:defRPr>
            </a:lvl6pPr>
            <a:lvl7pPr algn="l">
              <a:defRPr sz="1500" b="0">
                <a:solidFill>
                  <a:srgbClr val="17202A"/>
                </a:solidFill>
              </a:defRPr>
            </a:lvl7pPr>
            <a:lvl8pPr algn="l">
              <a:defRPr sz="1500" b="0">
                <a:solidFill>
                  <a:srgbClr val="17202A"/>
                </a:solidFill>
              </a:defRPr>
            </a:lvl8pPr>
            <a:lvl9pPr algn="l">
              <a:defRPr sz="1500" b="0">
                <a:solidFill>
                  <a:srgbClr val="17202A"/>
                </a:solidFill>
              </a:defRPr>
            </a:lvl9pPr>
          </a:lstStyle>
          <a:p>
            <a:pPr algn="l">
              <a:defRPr sz="1500" b="0">
                <a:solidFill>
                  <a:srgbClr val="17202A"/>
                </a:solidFill>
              </a:defRPr>
            </a:pPr>
            <a:r>
              <a:rPr sz="1500" b="0">
                <a:solidFill>
                  <a:srgbClr val="17202A"/>
                </a:solidFill>
              </a:rPr>
              <a:t>Битум, деготь, эмульсия және модификацияланған материалдарды ажыратады.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4920BB2-92C4-4EEA-952A-2886750E4056}"/>
              </a:ext>
            </a:extLst>
          </p:cNvPr>
          <p:cNvSpPr>
            <a:spLocks noGrp="1"/>
          </p:cNvSpPr>
          <p:nvPr/>
        </p:nvSpPr>
        <p:spPr>
          <a:xfrm>
            <a:off x="800100" y="3790950"/>
            <a:ext cx="1809750" cy="400050"/>
          </a:xfrm>
          <a:prstGeom prst="roundRect">
            <a:avLst>
              <a:gd name="adj" fmla="val 28571"/>
            </a:avLst>
          </a:prstGeom>
          <a:solidFill>
            <a:srgbClr val="ECA72C"/>
          </a:solidFill>
          <a:ln w="9525">
            <a:solidFill>
              <a:srgbClr val="ECA72C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8C71F01-E914-4DFA-BF8F-2FBB0C580766}"/>
              </a:ext>
            </a:extLst>
          </p:cNvPr>
          <p:cNvSpPr>
            <a:spLocks noGrp="1"/>
          </p:cNvSpPr>
          <p:nvPr/>
        </p:nvSpPr>
        <p:spPr>
          <a:xfrm>
            <a:off x="895350" y="38290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3. ТҮСІНДІРУ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F667973-E948-4BFC-B432-988F2A609E76}"/>
              </a:ext>
            </a:extLst>
          </p:cNvPr>
          <p:cNvSpPr>
            <a:spLocks noGrp="1"/>
          </p:cNvSpPr>
          <p:nvPr/>
        </p:nvSpPr>
        <p:spPr>
          <a:xfrm>
            <a:off x="2905125" y="377190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7202A"/>
                </a:solidFill>
              </a:defRPr>
            </a:defPPr>
            <a:lvl1pPr algn="l">
              <a:defRPr sz="1500" b="1">
                <a:solidFill>
                  <a:srgbClr val="17202A"/>
                </a:solidFill>
              </a:defRPr>
            </a:lvl1pPr>
            <a:lvl2pPr algn="l">
              <a:defRPr sz="1500" b="1">
                <a:solidFill>
                  <a:srgbClr val="17202A"/>
                </a:solidFill>
              </a:defRPr>
            </a:lvl2pPr>
            <a:lvl3pPr algn="l">
              <a:defRPr sz="1500" b="1">
                <a:solidFill>
                  <a:srgbClr val="17202A"/>
                </a:solidFill>
              </a:defRPr>
            </a:lvl3pPr>
            <a:lvl4pPr algn="l">
              <a:defRPr sz="1500" b="1">
                <a:solidFill>
                  <a:srgbClr val="17202A"/>
                </a:solidFill>
              </a:defRPr>
            </a:lvl4pPr>
            <a:lvl5pPr algn="l">
              <a:defRPr sz="1500" b="1">
                <a:solidFill>
                  <a:srgbClr val="17202A"/>
                </a:solidFill>
              </a:defRPr>
            </a:lvl5pPr>
            <a:lvl6pPr algn="l">
              <a:defRPr sz="1500" b="1">
                <a:solidFill>
                  <a:srgbClr val="17202A"/>
                </a:solidFill>
              </a:defRPr>
            </a:lvl6pPr>
            <a:lvl7pPr algn="l">
              <a:defRPr sz="1500" b="1">
                <a:solidFill>
                  <a:srgbClr val="17202A"/>
                </a:solidFill>
              </a:defRPr>
            </a:lvl7pPr>
            <a:lvl8pPr algn="l">
              <a:defRPr sz="1500" b="1">
                <a:solidFill>
                  <a:srgbClr val="17202A"/>
                </a:solidFill>
              </a:defRPr>
            </a:lvl8pPr>
            <a:lvl9pPr algn="l">
              <a:defRPr sz="1500" b="1">
                <a:solidFill>
                  <a:srgbClr val="17202A"/>
                </a:solidFill>
              </a:defRPr>
            </a:lvl9pPr>
          </a:lstStyle>
          <a:p>
            <a:pPr algn="l">
              <a:defRPr sz="1500" b="1">
                <a:solidFill>
                  <a:srgbClr val="17202A"/>
                </a:solidFill>
              </a:defRPr>
            </a:pPr>
            <a:r>
              <a:rPr sz="1500" b="1">
                <a:solidFill>
                  <a:srgbClr val="17202A"/>
                </a:solidFill>
              </a:rPr>
              <a:t>Құрам мен құрылымның қасиеттерге қалай әсер ететінін түсіндіреді.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7F0704D-88AC-48E6-9904-7ED36392EFA8}"/>
              </a:ext>
            </a:extLst>
          </p:cNvPr>
          <p:cNvSpPr>
            <a:spLocks noGrp="1"/>
          </p:cNvSpPr>
          <p:nvPr/>
        </p:nvSpPr>
        <p:spPr>
          <a:xfrm>
            <a:off x="800100" y="4876800"/>
            <a:ext cx="1809750" cy="400050"/>
          </a:xfrm>
          <a:prstGeom prst="roundRect">
            <a:avLst>
              <a:gd name="adj" fmla="val 28571"/>
            </a:avLst>
          </a:prstGeom>
          <a:solidFill>
            <a:srgbClr val="C84C3A"/>
          </a:solidFill>
          <a:ln w="9525">
            <a:solidFill>
              <a:srgbClr val="C84C3A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693EB46-A827-455D-A50E-9CC594951B72}"/>
              </a:ext>
            </a:extLst>
          </p:cNvPr>
          <p:cNvSpPr>
            <a:spLocks noGrp="1"/>
          </p:cNvSpPr>
          <p:nvPr/>
        </p:nvSpPr>
        <p:spPr>
          <a:xfrm>
            <a:off x="895350" y="49149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4. БАҒАЛАУ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BD4CC06-E20C-4F2D-99E1-624BDCE25247}"/>
              </a:ext>
            </a:extLst>
          </p:cNvPr>
          <p:cNvSpPr>
            <a:spLocks noGrp="1"/>
          </p:cNvSpPr>
          <p:nvPr/>
        </p:nvSpPr>
        <p:spPr>
          <a:xfrm>
            <a:off x="2905125" y="485775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17202A"/>
                </a:solidFill>
              </a:defRPr>
            </a:defPPr>
            <a:lvl1pPr algn="l">
              <a:defRPr sz="1500" b="0">
                <a:solidFill>
                  <a:srgbClr val="17202A"/>
                </a:solidFill>
              </a:defRPr>
            </a:lvl1pPr>
            <a:lvl2pPr algn="l">
              <a:defRPr sz="1500" b="0">
                <a:solidFill>
                  <a:srgbClr val="17202A"/>
                </a:solidFill>
              </a:defRPr>
            </a:lvl2pPr>
            <a:lvl3pPr algn="l">
              <a:defRPr sz="1500" b="0">
                <a:solidFill>
                  <a:srgbClr val="17202A"/>
                </a:solidFill>
              </a:defRPr>
            </a:lvl3pPr>
            <a:lvl4pPr algn="l">
              <a:defRPr sz="1500" b="0">
                <a:solidFill>
                  <a:srgbClr val="17202A"/>
                </a:solidFill>
              </a:defRPr>
            </a:lvl4pPr>
            <a:lvl5pPr algn="l">
              <a:defRPr sz="1500" b="0">
                <a:solidFill>
                  <a:srgbClr val="17202A"/>
                </a:solidFill>
              </a:defRPr>
            </a:lvl5pPr>
            <a:lvl6pPr algn="l">
              <a:defRPr sz="1500" b="0">
                <a:solidFill>
                  <a:srgbClr val="17202A"/>
                </a:solidFill>
              </a:defRPr>
            </a:lvl6pPr>
            <a:lvl7pPr algn="l">
              <a:defRPr sz="1500" b="0">
                <a:solidFill>
                  <a:srgbClr val="17202A"/>
                </a:solidFill>
              </a:defRPr>
            </a:lvl7pPr>
            <a:lvl8pPr algn="l">
              <a:defRPr sz="1500" b="0">
                <a:solidFill>
                  <a:srgbClr val="17202A"/>
                </a:solidFill>
              </a:defRPr>
            </a:lvl8pPr>
            <a:lvl9pPr algn="l">
              <a:defRPr sz="1500" b="0">
                <a:solidFill>
                  <a:srgbClr val="17202A"/>
                </a:solidFill>
              </a:defRPr>
            </a:lvl9pPr>
          </a:lstStyle>
          <a:p>
            <a:pPr algn="l">
              <a:defRPr sz="1500" b="0">
                <a:solidFill>
                  <a:srgbClr val="17202A"/>
                </a:solidFill>
              </a:defRPr>
            </a:pPr>
            <a:r>
              <a:rPr sz="1500" b="0">
                <a:solidFill>
                  <a:srgbClr val="17202A"/>
                </a:solidFill>
              </a:rPr>
              <a:t>Температура мен жүктемеге қарай материалдың мінез-құлқын болжайды.</a:t>
            </a:r>
          </a:p>
        </p:txBody>
      </p:sp>
    </p:spTree>
    <p:extLst>
      <p:ext uri="{BB962C8B-B14F-4D97-AF65-F5344CB8AC3E}">
        <p14:creationId xmlns:p14="http://schemas.microsoft.com/office/powerpoint/2010/main" val="127757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C011C48-E94C-4F6F-8147-61A20FA41DA7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293557-C4CF-4C8C-A88A-533F187B7CE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055562-8421-4C8B-AA0D-7B56ABAE1561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Органикалық байланыстырғыш дегеніміз не?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62FFA2-4352-4FDA-AEE2-02A33EFEB6D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916980-DB05-42E5-9E39-B49F4099FBFC}"/>
              </a:ext>
            </a:extLst>
          </p:cNvPr>
          <p:cNvSpPr>
            <a:spLocks noGrp="1"/>
          </p:cNvSpPr>
          <p:nvPr/>
        </p:nvSpPr>
        <p:spPr>
          <a:xfrm>
            <a:off x="857250" y="1504950"/>
            <a:ext cx="1047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2250" b="1">
                <a:solidFill>
                  <a:srgbClr val="12263A"/>
                </a:solidFill>
              </a:defRPr>
            </a:defPPr>
            <a:lvl1pPr algn="ctr">
              <a:defRPr sz="2250" b="1">
                <a:solidFill>
                  <a:srgbClr val="12263A"/>
                </a:solidFill>
              </a:defRPr>
            </a:lvl1pPr>
            <a:lvl2pPr algn="ctr">
              <a:defRPr sz="2250" b="1">
                <a:solidFill>
                  <a:srgbClr val="12263A"/>
                </a:solidFill>
              </a:defRPr>
            </a:lvl2pPr>
            <a:lvl3pPr algn="ctr">
              <a:defRPr sz="2250" b="1">
                <a:solidFill>
                  <a:srgbClr val="12263A"/>
                </a:solidFill>
              </a:defRPr>
            </a:lvl3pPr>
            <a:lvl4pPr algn="ctr">
              <a:defRPr sz="2250" b="1">
                <a:solidFill>
                  <a:srgbClr val="12263A"/>
                </a:solidFill>
              </a:defRPr>
            </a:lvl4pPr>
            <a:lvl5pPr algn="ctr">
              <a:defRPr sz="2250" b="1">
                <a:solidFill>
                  <a:srgbClr val="12263A"/>
                </a:solidFill>
              </a:defRPr>
            </a:lvl5pPr>
            <a:lvl6pPr algn="ctr">
              <a:defRPr sz="2250" b="1">
                <a:solidFill>
                  <a:srgbClr val="12263A"/>
                </a:solidFill>
              </a:defRPr>
            </a:lvl6pPr>
            <a:lvl7pPr algn="ctr">
              <a:defRPr sz="2250" b="1">
                <a:solidFill>
                  <a:srgbClr val="12263A"/>
                </a:solidFill>
              </a:defRPr>
            </a:lvl7pPr>
            <a:lvl8pPr algn="ctr">
              <a:defRPr sz="2250" b="1">
                <a:solidFill>
                  <a:srgbClr val="12263A"/>
                </a:solidFill>
              </a:defRPr>
            </a:lvl8pPr>
            <a:lvl9pPr algn="ctr">
              <a:defRPr sz="2250" b="1">
                <a:solidFill>
                  <a:srgbClr val="12263A"/>
                </a:solidFill>
              </a:defRPr>
            </a:lvl9pPr>
          </a:lstStyle>
          <a:p>
            <a:pPr algn="ctr">
              <a:defRPr sz="2250" b="1">
                <a:solidFill>
                  <a:srgbClr val="12263A"/>
                </a:solidFill>
              </a:defRPr>
            </a:pPr>
            <a:r>
              <a:rPr sz="2250" b="1">
                <a:solidFill>
                  <a:srgbClr val="12263A"/>
                </a:solidFill>
              </a:rPr>
              <a:t>Минералдық түйірлерді біртұтас материалға біріктіретін, көмірсутектер негізіндегі тұтқыр зат.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1099F71-EB30-40D6-AE34-C33B401FC1FE}"/>
              </a:ext>
            </a:extLst>
          </p:cNvPr>
          <p:cNvSpPr>
            <a:spLocks noGrp="1"/>
          </p:cNvSpPr>
          <p:nvPr/>
        </p:nvSpPr>
        <p:spPr>
          <a:xfrm>
            <a:off x="1238250" y="3095625"/>
            <a:ext cx="1428750" cy="1428750"/>
          </a:xfrm>
          <a:prstGeom prst="ellipse">
            <a:avLst/>
          </a:prstGeom>
          <a:solidFill>
            <a:srgbClr val="7A7F83"/>
          </a:solidFill>
          <a:ln w="0">
            <a:noFill/>
            <a:prstDash val="solid"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2368D2A-9E22-41DE-8669-19DEE65E56E2}"/>
              </a:ext>
            </a:extLst>
          </p:cNvPr>
          <p:cNvSpPr>
            <a:spLocks noGrp="1"/>
          </p:cNvSpPr>
          <p:nvPr/>
        </p:nvSpPr>
        <p:spPr>
          <a:xfrm>
            <a:off x="5381625" y="3095625"/>
            <a:ext cx="1428750" cy="14287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E68DD6F-D383-4BB6-837B-0E01A171C98A}"/>
              </a:ext>
            </a:extLst>
          </p:cNvPr>
          <p:cNvSpPr>
            <a:spLocks noGrp="1"/>
          </p:cNvSpPr>
          <p:nvPr/>
        </p:nvSpPr>
        <p:spPr>
          <a:xfrm>
            <a:off x="9525000" y="3095625"/>
            <a:ext cx="1428750" cy="1428750"/>
          </a:xfrm>
          <a:prstGeom prst="ellipse">
            <a:avLst/>
          </a:prstGeom>
          <a:solidFill>
            <a:srgbClr val="6C747A"/>
          </a:solidFill>
          <a:ln w="0">
            <a:noFill/>
            <a:prstDash val="solid"/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4FBD5BC-F752-4308-A353-FE5C625DCF71}"/>
              </a:ext>
            </a:extLst>
          </p:cNvPr>
          <p:cNvSpPr>
            <a:spLocks noGrp="1"/>
          </p:cNvSpPr>
          <p:nvPr/>
        </p:nvSpPr>
        <p:spPr>
          <a:xfrm>
            <a:off x="2667000" y="3810000"/>
            <a:ext cx="2714625" cy="0"/>
          </a:xfrm>
          <a:prstGeom prst="line">
            <a:avLst/>
          </a:prstGeom>
          <a:noFill/>
          <a:ln w="9525">
            <a:solidFill>
              <a:srgbClr val="ECA72C"/>
            </a:solidFill>
            <a:prstDash val="solid"/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EBF79C8-F03C-4D6F-9551-9612ADC4E236}"/>
              </a:ext>
            </a:extLst>
          </p:cNvPr>
          <p:cNvSpPr>
            <a:spLocks noGrp="1"/>
          </p:cNvSpPr>
          <p:nvPr/>
        </p:nvSpPr>
        <p:spPr>
          <a:xfrm>
            <a:off x="6810375" y="3810000"/>
            <a:ext cx="2714625" cy="0"/>
          </a:xfrm>
          <a:prstGeom prst="line">
            <a:avLst/>
          </a:prstGeom>
          <a:noFill/>
          <a:ln w="9525">
            <a:solidFill>
              <a:srgbClr val="ECA72C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78F6BA-94A1-478B-96CD-BB5F2320CC1B}"/>
              </a:ext>
            </a:extLst>
          </p:cNvPr>
          <p:cNvSpPr>
            <a:spLocks noGrp="1"/>
          </p:cNvSpPr>
          <p:nvPr/>
        </p:nvSpPr>
        <p:spPr>
          <a:xfrm>
            <a:off x="800100" y="4705350"/>
            <a:ext cx="2305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5E6A73"/>
                </a:solidFill>
              </a:defRPr>
            </a:defPPr>
            <a:lvl1pPr algn="ctr">
              <a:defRPr sz="1350" b="1">
                <a:solidFill>
                  <a:srgbClr val="5E6A73"/>
                </a:solidFill>
              </a:defRPr>
            </a:lvl1pPr>
            <a:lvl2pPr algn="ctr">
              <a:defRPr sz="1350" b="1">
                <a:solidFill>
                  <a:srgbClr val="5E6A73"/>
                </a:solidFill>
              </a:defRPr>
            </a:lvl2pPr>
            <a:lvl3pPr algn="ctr">
              <a:defRPr sz="1350" b="1">
                <a:solidFill>
                  <a:srgbClr val="5E6A73"/>
                </a:solidFill>
              </a:defRPr>
            </a:lvl3pPr>
            <a:lvl4pPr algn="ctr">
              <a:defRPr sz="1350" b="1">
                <a:solidFill>
                  <a:srgbClr val="5E6A73"/>
                </a:solidFill>
              </a:defRPr>
            </a:lvl4pPr>
            <a:lvl5pPr algn="ctr">
              <a:defRPr sz="1350" b="1">
                <a:solidFill>
                  <a:srgbClr val="5E6A73"/>
                </a:solidFill>
              </a:defRPr>
            </a:lvl5pPr>
            <a:lvl6pPr algn="ctr">
              <a:defRPr sz="1350" b="1">
                <a:solidFill>
                  <a:srgbClr val="5E6A73"/>
                </a:solidFill>
              </a:defRPr>
            </a:lvl6pPr>
            <a:lvl7pPr algn="ctr">
              <a:defRPr sz="1350" b="1">
                <a:solidFill>
                  <a:srgbClr val="5E6A73"/>
                </a:solidFill>
              </a:defRPr>
            </a:lvl7pPr>
            <a:lvl8pPr algn="ctr">
              <a:defRPr sz="1350" b="1">
                <a:solidFill>
                  <a:srgbClr val="5E6A73"/>
                </a:solidFill>
              </a:defRPr>
            </a:lvl8pPr>
            <a:lvl9pPr algn="ctr">
              <a:defRPr sz="1350" b="1">
                <a:solidFill>
                  <a:srgbClr val="5E6A73"/>
                </a:solidFill>
              </a:defRPr>
            </a:lvl9pPr>
          </a:lstStyle>
          <a:p>
            <a:pPr algn="ctr">
              <a:defRPr sz="1350" b="1">
                <a:solidFill>
                  <a:srgbClr val="5E6A73"/>
                </a:solidFill>
              </a:defRPr>
            </a:pPr>
            <a:r>
              <a:rPr sz="1350" b="1">
                <a:solidFill>
                  <a:srgbClr val="5E6A73"/>
                </a:solidFill>
              </a:rPr>
              <a:t>Минералдық материал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CB2884-8150-4A6E-B533-2FAC67097B7D}"/>
              </a:ext>
            </a:extLst>
          </p:cNvPr>
          <p:cNvSpPr>
            <a:spLocks noGrp="1"/>
          </p:cNvSpPr>
          <p:nvPr/>
        </p:nvSpPr>
        <p:spPr>
          <a:xfrm>
            <a:off x="4953000" y="47053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5E6A73"/>
                </a:solidFill>
              </a:defRPr>
            </a:defPPr>
            <a:lvl1pPr algn="ctr">
              <a:defRPr sz="1350" b="1">
                <a:solidFill>
                  <a:srgbClr val="5E6A73"/>
                </a:solidFill>
              </a:defRPr>
            </a:lvl1pPr>
            <a:lvl2pPr algn="ctr">
              <a:defRPr sz="1350" b="1">
                <a:solidFill>
                  <a:srgbClr val="5E6A73"/>
                </a:solidFill>
              </a:defRPr>
            </a:lvl2pPr>
            <a:lvl3pPr algn="ctr">
              <a:defRPr sz="1350" b="1">
                <a:solidFill>
                  <a:srgbClr val="5E6A73"/>
                </a:solidFill>
              </a:defRPr>
            </a:lvl3pPr>
            <a:lvl4pPr algn="ctr">
              <a:defRPr sz="1350" b="1">
                <a:solidFill>
                  <a:srgbClr val="5E6A73"/>
                </a:solidFill>
              </a:defRPr>
            </a:lvl4pPr>
            <a:lvl5pPr algn="ctr">
              <a:defRPr sz="1350" b="1">
                <a:solidFill>
                  <a:srgbClr val="5E6A73"/>
                </a:solidFill>
              </a:defRPr>
            </a:lvl5pPr>
            <a:lvl6pPr algn="ctr">
              <a:defRPr sz="1350" b="1">
                <a:solidFill>
                  <a:srgbClr val="5E6A73"/>
                </a:solidFill>
              </a:defRPr>
            </a:lvl6pPr>
            <a:lvl7pPr algn="ctr">
              <a:defRPr sz="1350" b="1">
                <a:solidFill>
                  <a:srgbClr val="5E6A73"/>
                </a:solidFill>
              </a:defRPr>
            </a:lvl7pPr>
            <a:lvl8pPr algn="ctr">
              <a:defRPr sz="1350" b="1">
                <a:solidFill>
                  <a:srgbClr val="5E6A73"/>
                </a:solidFill>
              </a:defRPr>
            </a:lvl8pPr>
            <a:lvl9pPr algn="ctr">
              <a:defRPr sz="1350" b="1">
                <a:solidFill>
                  <a:srgbClr val="5E6A73"/>
                </a:solidFill>
              </a:defRPr>
            </a:lvl9pPr>
          </a:lstStyle>
          <a:p>
            <a:pPr algn="ctr">
              <a:defRPr sz="1350" b="1">
                <a:solidFill>
                  <a:srgbClr val="5E6A73"/>
                </a:solidFill>
              </a:defRPr>
            </a:pPr>
            <a:r>
              <a:rPr sz="1350" b="1">
                <a:solidFill>
                  <a:srgbClr val="5E6A73"/>
                </a:solidFill>
              </a:rPr>
              <a:t>Байланыстырғыш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8B44A43-5302-4F0E-B0D4-F42214446E89}"/>
              </a:ext>
            </a:extLst>
          </p:cNvPr>
          <p:cNvSpPr>
            <a:spLocks noGrp="1"/>
          </p:cNvSpPr>
          <p:nvPr/>
        </p:nvSpPr>
        <p:spPr>
          <a:xfrm>
            <a:off x="9096375" y="47053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5E6A73"/>
                </a:solidFill>
              </a:defRPr>
            </a:defPPr>
            <a:lvl1pPr algn="ctr">
              <a:defRPr sz="1350" b="1">
                <a:solidFill>
                  <a:srgbClr val="5E6A73"/>
                </a:solidFill>
              </a:defRPr>
            </a:lvl1pPr>
            <a:lvl2pPr algn="ctr">
              <a:defRPr sz="1350" b="1">
                <a:solidFill>
                  <a:srgbClr val="5E6A73"/>
                </a:solidFill>
              </a:defRPr>
            </a:lvl2pPr>
            <a:lvl3pPr algn="ctr">
              <a:defRPr sz="1350" b="1">
                <a:solidFill>
                  <a:srgbClr val="5E6A73"/>
                </a:solidFill>
              </a:defRPr>
            </a:lvl3pPr>
            <a:lvl4pPr algn="ctr">
              <a:defRPr sz="1350" b="1">
                <a:solidFill>
                  <a:srgbClr val="5E6A73"/>
                </a:solidFill>
              </a:defRPr>
            </a:lvl4pPr>
            <a:lvl5pPr algn="ctr">
              <a:defRPr sz="1350" b="1">
                <a:solidFill>
                  <a:srgbClr val="5E6A73"/>
                </a:solidFill>
              </a:defRPr>
            </a:lvl5pPr>
            <a:lvl6pPr algn="ctr">
              <a:defRPr sz="1350" b="1">
                <a:solidFill>
                  <a:srgbClr val="5E6A73"/>
                </a:solidFill>
              </a:defRPr>
            </a:lvl6pPr>
            <a:lvl7pPr algn="ctr">
              <a:defRPr sz="1350" b="1">
                <a:solidFill>
                  <a:srgbClr val="5E6A73"/>
                </a:solidFill>
              </a:defRPr>
            </a:lvl7pPr>
            <a:lvl8pPr algn="ctr">
              <a:defRPr sz="1350" b="1">
                <a:solidFill>
                  <a:srgbClr val="5E6A73"/>
                </a:solidFill>
              </a:defRPr>
            </a:lvl8pPr>
            <a:lvl9pPr algn="ctr">
              <a:defRPr sz="1350" b="1">
                <a:solidFill>
                  <a:srgbClr val="5E6A73"/>
                </a:solidFill>
              </a:defRPr>
            </a:lvl9pPr>
          </a:lstStyle>
          <a:p>
            <a:pPr algn="ctr">
              <a:defRPr sz="1350" b="1">
                <a:solidFill>
                  <a:srgbClr val="5E6A73"/>
                </a:solidFill>
              </a:defRPr>
            </a:pPr>
            <a:r>
              <a:rPr sz="1350" b="1">
                <a:solidFill>
                  <a:srgbClr val="5E6A73"/>
                </a:solidFill>
              </a:rPr>
              <a:t>Асфальтбетон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3552236-9DA3-4684-A242-C715431FC9F1}"/>
              </a:ext>
            </a:extLst>
          </p:cNvPr>
          <p:cNvSpPr>
            <a:spLocks noGrp="1"/>
          </p:cNvSpPr>
          <p:nvPr/>
        </p:nvSpPr>
        <p:spPr>
          <a:xfrm>
            <a:off x="1695450" y="5562600"/>
            <a:ext cx="8801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650" b="1">
                <a:solidFill>
                  <a:srgbClr val="1E6091"/>
                </a:solidFill>
              </a:defRPr>
            </a:defPPr>
            <a:lvl1pPr algn="ctr">
              <a:defRPr sz="1650" b="1">
                <a:solidFill>
                  <a:srgbClr val="1E6091"/>
                </a:solidFill>
              </a:defRPr>
            </a:lvl1pPr>
            <a:lvl2pPr algn="ctr">
              <a:defRPr sz="1650" b="1">
                <a:solidFill>
                  <a:srgbClr val="1E6091"/>
                </a:solidFill>
              </a:defRPr>
            </a:lvl2pPr>
            <a:lvl3pPr algn="ctr">
              <a:defRPr sz="1650" b="1">
                <a:solidFill>
                  <a:srgbClr val="1E6091"/>
                </a:solidFill>
              </a:defRPr>
            </a:lvl3pPr>
            <a:lvl4pPr algn="ctr">
              <a:defRPr sz="1650" b="1">
                <a:solidFill>
                  <a:srgbClr val="1E6091"/>
                </a:solidFill>
              </a:defRPr>
            </a:lvl4pPr>
            <a:lvl5pPr algn="ctr">
              <a:defRPr sz="1650" b="1">
                <a:solidFill>
                  <a:srgbClr val="1E6091"/>
                </a:solidFill>
              </a:defRPr>
            </a:lvl5pPr>
            <a:lvl6pPr algn="ctr">
              <a:defRPr sz="1650" b="1">
                <a:solidFill>
                  <a:srgbClr val="1E6091"/>
                </a:solidFill>
              </a:defRPr>
            </a:lvl6pPr>
            <a:lvl7pPr algn="ctr">
              <a:defRPr sz="1650" b="1">
                <a:solidFill>
                  <a:srgbClr val="1E6091"/>
                </a:solidFill>
              </a:defRPr>
            </a:lvl7pPr>
            <a:lvl8pPr algn="ctr">
              <a:defRPr sz="1650" b="1">
                <a:solidFill>
                  <a:srgbClr val="1E6091"/>
                </a:solidFill>
              </a:defRPr>
            </a:lvl8pPr>
            <a:lvl9pPr algn="ctr">
              <a:defRPr sz="1650" b="1">
                <a:solidFill>
                  <a:srgbClr val="1E6091"/>
                </a:solidFill>
              </a:defRPr>
            </a:lvl9pPr>
          </a:lstStyle>
          <a:p>
            <a:pPr algn="ctr">
              <a:defRPr sz="1650" b="1">
                <a:solidFill>
                  <a:srgbClr val="1E6091"/>
                </a:solidFill>
              </a:defRPr>
            </a:pPr>
            <a:r>
              <a:rPr sz="1650" b="1">
                <a:solidFill>
                  <a:srgbClr val="1E6091"/>
                </a:solidFill>
              </a:rPr>
              <a:t>Негізгі қызметтері: жабысу · су өтпеу · деформацияны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168102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BAB4893-D8A0-4D48-ADDD-073337454FD0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15B04A-A55F-4EA5-8732-51A8665F4C31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00DD99-1807-4E9C-8CF1-D20AFBA28188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Жол құрылысындағы орны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CE0083-6201-4A84-B064-CEAC1F16261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E67E5B9-9812-4C20-87B7-BC28551E3160}"/>
              </a:ext>
            </a:extLst>
          </p:cNvPr>
          <p:cNvSpPr>
            <a:spLocks noGrp="1"/>
          </p:cNvSpPr>
          <p:nvPr/>
        </p:nvSpPr>
        <p:spPr>
          <a:xfrm>
            <a:off x="666750" y="156210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33EFCA8-CCAA-4067-9306-7E0826475546}"/>
              </a:ext>
            </a:extLst>
          </p:cNvPr>
          <p:cNvSpPr>
            <a:spLocks noGrp="1"/>
          </p:cNvSpPr>
          <p:nvPr/>
        </p:nvSpPr>
        <p:spPr>
          <a:xfrm>
            <a:off x="666750" y="1562100"/>
            <a:ext cx="76200" cy="17145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FA670D-C9D8-4590-9842-D2C7372164CF}"/>
              </a:ext>
            </a:extLst>
          </p:cNvPr>
          <p:cNvSpPr>
            <a:spLocks noGrp="1"/>
          </p:cNvSpPr>
          <p:nvPr/>
        </p:nvSpPr>
        <p:spPr>
          <a:xfrm>
            <a:off x="895350" y="173355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Асфальтбетон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6798FC-55EA-4C2B-AFD0-7B2897628040}"/>
              </a:ext>
            </a:extLst>
          </p:cNvPr>
          <p:cNvSpPr>
            <a:spLocks noGrp="1"/>
          </p:cNvSpPr>
          <p:nvPr/>
        </p:nvSpPr>
        <p:spPr>
          <a:xfrm>
            <a:off x="895350" y="219075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Қиыршық тас, құм және минералдық ұнтақты біріктіреді.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A73B6D0-BCF0-4CB0-9189-5066904EEC09}"/>
              </a:ext>
            </a:extLst>
          </p:cNvPr>
          <p:cNvSpPr>
            <a:spLocks noGrp="1"/>
          </p:cNvSpPr>
          <p:nvPr/>
        </p:nvSpPr>
        <p:spPr>
          <a:xfrm>
            <a:off x="4429125" y="156210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F4ABCD-584E-423A-819F-1CE22AB6BE9C}"/>
              </a:ext>
            </a:extLst>
          </p:cNvPr>
          <p:cNvSpPr>
            <a:spLocks noGrp="1"/>
          </p:cNvSpPr>
          <p:nvPr/>
        </p:nvSpPr>
        <p:spPr>
          <a:xfrm>
            <a:off x="4429125" y="1562100"/>
            <a:ext cx="76200" cy="171450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E9C8113-0E90-4861-8C9B-C917EA03D1BF}"/>
              </a:ext>
            </a:extLst>
          </p:cNvPr>
          <p:cNvSpPr>
            <a:spLocks noGrp="1"/>
          </p:cNvSpPr>
          <p:nvPr/>
        </p:nvSpPr>
        <p:spPr>
          <a:xfrm>
            <a:off x="4657725" y="173355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Беттік өңдеу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01F6C0E-726E-4FF8-A859-4C9D5BEC9520}"/>
              </a:ext>
            </a:extLst>
          </p:cNvPr>
          <p:cNvSpPr>
            <a:spLocks noGrp="1"/>
          </p:cNvSpPr>
          <p:nvPr/>
        </p:nvSpPr>
        <p:spPr>
          <a:xfrm>
            <a:off x="4657725" y="219075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Жол бетіндегі ұсақ кеуектерді жауып, ұстасуды жақсартады.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331003F9-151C-487A-9FB4-25678B82F1F3}"/>
              </a:ext>
            </a:extLst>
          </p:cNvPr>
          <p:cNvSpPr>
            <a:spLocks noGrp="1"/>
          </p:cNvSpPr>
          <p:nvPr/>
        </p:nvSpPr>
        <p:spPr>
          <a:xfrm>
            <a:off x="8191500" y="156210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AEE6BD4-4DEA-4A99-B75E-FA65DC451FA4}"/>
              </a:ext>
            </a:extLst>
          </p:cNvPr>
          <p:cNvSpPr>
            <a:spLocks noGrp="1"/>
          </p:cNvSpPr>
          <p:nvPr/>
        </p:nvSpPr>
        <p:spPr>
          <a:xfrm>
            <a:off x="8191500" y="1562100"/>
            <a:ext cx="76200" cy="171450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51A472-35AE-46B4-91A5-E93857590C65}"/>
              </a:ext>
            </a:extLst>
          </p:cNvPr>
          <p:cNvSpPr>
            <a:spLocks noGrp="1"/>
          </p:cNvSpPr>
          <p:nvPr/>
        </p:nvSpPr>
        <p:spPr>
          <a:xfrm>
            <a:off x="8420100" y="173355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Жөндеу және герметизация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F364AAA-C227-4D85-BE3E-02D9915D4B35}"/>
              </a:ext>
            </a:extLst>
          </p:cNvPr>
          <p:cNvSpPr>
            <a:spLocks noGrp="1"/>
          </p:cNvSpPr>
          <p:nvPr/>
        </p:nvSpPr>
        <p:spPr>
          <a:xfrm>
            <a:off x="8420100" y="219075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Жарықшақты, жікті және жергілікті ақауды су кірмейтіндей жабады.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B72DBDE3-7A86-4AA1-B121-697C791B3580}"/>
              </a:ext>
            </a:extLst>
          </p:cNvPr>
          <p:cNvSpPr>
            <a:spLocks noGrp="1"/>
          </p:cNvSpPr>
          <p:nvPr/>
        </p:nvSpPr>
        <p:spPr>
          <a:xfrm>
            <a:off x="1466850" y="3848100"/>
            <a:ext cx="9258300" cy="1295400"/>
          </a:xfrm>
          <a:prstGeom prst="roundRect">
            <a:avLst>
              <a:gd name="adj" fmla="val 8824"/>
            </a:avLst>
          </a:prstGeom>
          <a:solidFill>
            <a:srgbClr val="E8F3F1"/>
          </a:solidFill>
          <a:ln w="9525">
            <a:solidFill>
              <a:srgbClr val="35A7A0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D71E45-6888-4037-80F4-FC450ADB4F31}"/>
              </a:ext>
            </a:extLst>
          </p:cNvPr>
          <p:cNvSpPr>
            <a:spLocks noGrp="1"/>
          </p:cNvSpPr>
          <p:nvPr/>
        </p:nvSpPr>
        <p:spPr>
          <a:xfrm>
            <a:off x="1809750" y="4095750"/>
            <a:ext cx="857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00" b="1">
                <a:solidFill>
                  <a:srgbClr val="12263A"/>
                </a:solidFill>
              </a:defRPr>
            </a:defPPr>
            <a:lvl1pPr algn="ctr">
              <a:defRPr sz="1800" b="1">
                <a:solidFill>
                  <a:srgbClr val="12263A"/>
                </a:solidFill>
              </a:defRPr>
            </a:lvl1pPr>
            <a:lvl2pPr algn="ctr">
              <a:defRPr sz="1800" b="1">
                <a:solidFill>
                  <a:srgbClr val="12263A"/>
                </a:solidFill>
              </a:defRPr>
            </a:lvl2pPr>
            <a:lvl3pPr algn="ctr">
              <a:defRPr sz="1800" b="1">
                <a:solidFill>
                  <a:srgbClr val="12263A"/>
                </a:solidFill>
              </a:defRPr>
            </a:lvl3pPr>
            <a:lvl4pPr algn="ctr">
              <a:defRPr sz="1800" b="1">
                <a:solidFill>
                  <a:srgbClr val="12263A"/>
                </a:solidFill>
              </a:defRPr>
            </a:lvl4pPr>
            <a:lvl5pPr algn="ctr">
              <a:defRPr sz="1800" b="1">
                <a:solidFill>
                  <a:srgbClr val="12263A"/>
                </a:solidFill>
              </a:defRPr>
            </a:lvl5pPr>
            <a:lvl6pPr algn="ctr">
              <a:defRPr sz="1800" b="1">
                <a:solidFill>
                  <a:srgbClr val="12263A"/>
                </a:solidFill>
              </a:defRPr>
            </a:lvl6pPr>
            <a:lvl7pPr algn="ctr">
              <a:defRPr sz="1800" b="1">
                <a:solidFill>
                  <a:srgbClr val="12263A"/>
                </a:solidFill>
              </a:defRPr>
            </a:lvl7pPr>
            <a:lvl8pPr algn="ctr">
              <a:defRPr sz="1800" b="1">
                <a:solidFill>
                  <a:srgbClr val="12263A"/>
                </a:solidFill>
              </a:defRPr>
            </a:lvl8pPr>
            <a:lvl9pPr algn="ctr">
              <a:defRPr sz="1800" b="1">
                <a:solidFill>
                  <a:srgbClr val="12263A"/>
                </a:solidFill>
              </a:defRPr>
            </a:lvl9pPr>
          </a:lstStyle>
          <a:p>
            <a:pPr algn="ctr">
              <a:defRPr sz="1800" b="1">
                <a:solidFill>
                  <a:srgbClr val="12263A"/>
                </a:solidFill>
              </a:defRPr>
            </a:pPr>
            <a:r>
              <a:rPr sz="1800" b="1">
                <a:solidFill>
                  <a:srgbClr val="12263A"/>
                </a:solidFill>
              </a:rPr>
              <a:t>Байланыстырғыш жол жамылғысының беріктігін жалғыз өзі анықтамайды. Нәтиже оның маркасына, минералдық қоспаға, температураға және технологияға тәуелді.</a:t>
            </a:r>
          </a:p>
        </p:txBody>
      </p:sp>
    </p:spTree>
    <p:extLst>
      <p:ext uri="{BB962C8B-B14F-4D97-AF65-F5344CB8AC3E}">
        <p14:creationId xmlns:p14="http://schemas.microsoft.com/office/powerpoint/2010/main" val="52281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7826E3C-DFC7-4079-ABE5-B484F66F343D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C8AF3A-78F6-4808-ACA4-0B42FD3A31A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F5BBCD-AB35-4B31-B458-B221E2ABA4D3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Жалпы жіктелуі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3C2938-8FCA-4B13-801C-6C70F9CF5D9A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63F4685-709E-47DC-A399-8C7958EEA536}"/>
              </a:ext>
            </a:extLst>
          </p:cNvPr>
          <p:cNvSpPr>
            <a:spLocks noGrp="1"/>
          </p:cNvSpPr>
          <p:nvPr/>
        </p:nvSpPr>
        <p:spPr>
          <a:xfrm>
            <a:off x="3810000" y="1428750"/>
            <a:ext cx="4572000" cy="400050"/>
          </a:xfrm>
          <a:prstGeom prst="roundRect">
            <a:avLst>
              <a:gd name="adj" fmla="val 28571"/>
            </a:avLst>
          </a:prstGeom>
          <a:solidFill>
            <a:srgbClr val="12263A"/>
          </a:solidFill>
          <a:ln w="9525">
            <a:solidFill>
              <a:srgbClr val="12263A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1233ED-2465-4DFB-95AF-42CEB54152EA}"/>
              </a:ext>
            </a:extLst>
          </p:cNvPr>
          <p:cNvSpPr>
            <a:spLocks noGrp="1"/>
          </p:cNvSpPr>
          <p:nvPr/>
        </p:nvSpPr>
        <p:spPr>
          <a:xfrm>
            <a:off x="3905250" y="1466850"/>
            <a:ext cx="4381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ОРГАНИКАЛЫҚ БАЙЛАНЫСТЫРҒЫШТАР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6DA1FE2-D40B-4F99-AD8D-654E2BA0E55F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2860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0414C1-6490-4B57-840A-70C5EFE4B9B8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76200" cy="18669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D9991B-B4E5-424E-B9FB-C7B00270ED94}"/>
              </a:ext>
            </a:extLst>
          </p:cNvPr>
          <p:cNvSpPr>
            <a:spLocks noGrp="1"/>
          </p:cNvSpPr>
          <p:nvPr/>
        </p:nvSpPr>
        <p:spPr>
          <a:xfrm>
            <a:off x="895350" y="2724150"/>
            <a:ext cx="1885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Битумдар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221892-B94E-400B-A415-FDF35E140FC4}"/>
              </a:ext>
            </a:extLst>
          </p:cNvPr>
          <p:cNvSpPr>
            <a:spLocks noGrp="1"/>
          </p:cNvSpPr>
          <p:nvPr/>
        </p:nvSpPr>
        <p:spPr>
          <a:xfrm>
            <a:off x="895350" y="3181350"/>
            <a:ext cx="18859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Мұнайлық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Табиғи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140E64D-5877-442E-942C-481ED7CD26B7}"/>
              </a:ext>
            </a:extLst>
          </p:cNvPr>
          <p:cNvSpPr>
            <a:spLocks noGrp="1"/>
          </p:cNvSpPr>
          <p:nvPr/>
        </p:nvSpPr>
        <p:spPr>
          <a:xfrm>
            <a:off x="3524250" y="2552700"/>
            <a:ext cx="22860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8D70B6C-D033-4D3D-BF82-D663FCA11A75}"/>
              </a:ext>
            </a:extLst>
          </p:cNvPr>
          <p:cNvSpPr>
            <a:spLocks noGrp="1"/>
          </p:cNvSpPr>
          <p:nvPr/>
        </p:nvSpPr>
        <p:spPr>
          <a:xfrm>
            <a:off x="3524250" y="2552700"/>
            <a:ext cx="76200" cy="186690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0315CAB-8A56-41BF-A29B-55613BA02F20}"/>
              </a:ext>
            </a:extLst>
          </p:cNvPr>
          <p:cNvSpPr>
            <a:spLocks noGrp="1"/>
          </p:cNvSpPr>
          <p:nvPr/>
        </p:nvSpPr>
        <p:spPr>
          <a:xfrm>
            <a:off x="3752850" y="2724150"/>
            <a:ext cx="1885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Деготьтер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34E61CC-9FFE-4DED-8EBD-F5AB087CBF39}"/>
              </a:ext>
            </a:extLst>
          </p:cNvPr>
          <p:cNvSpPr>
            <a:spLocks noGrp="1"/>
          </p:cNvSpPr>
          <p:nvPr/>
        </p:nvSpPr>
        <p:spPr>
          <a:xfrm>
            <a:off x="3752850" y="3181350"/>
            <a:ext cx="18859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Көмірден алынатын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шайыр өнімдері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72FE9037-92A2-4DBB-93EA-45AC59FAD9F8}"/>
              </a:ext>
            </a:extLst>
          </p:cNvPr>
          <p:cNvSpPr>
            <a:spLocks noGrp="1"/>
          </p:cNvSpPr>
          <p:nvPr/>
        </p:nvSpPr>
        <p:spPr>
          <a:xfrm>
            <a:off x="6381750" y="2552700"/>
            <a:ext cx="22860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7DBBD1F-A321-49B6-B828-E1DD73C787D3}"/>
              </a:ext>
            </a:extLst>
          </p:cNvPr>
          <p:cNvSpPr>
            <a:spLocks noGrp="1"/>
          </p:cNvSpPr>
          <p:nvPr/>
        </p:nvSpPr>
        <p:spPr>
          <a:xfrm>
            <a:off x="6381750" y="2552700"/>
            <a:ext cx="76200" cy="186690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120E03E-A1C5-46F1-9F0D-DD777903CDEE}"/>
              </a:ext>
            </a:extLst>
          </p:cNvPr>
          <p:cNvSpPr>
            <a:spLocks noGrp="1"/>
          </p:cNvSpPr>
          <p:nvPr/>
        </p:nvSpPr>
        <p:spPr>
          <a:xfrm>
            <a:off x="6610350" y="2724150"/>
            <a:ext cx="1885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Эмульсиялар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367690C-61CC-4255-A0BF-13BFF2635241}"/>
              </a:ext>
            </a:extLst>
          </p:cNvPr>
          <p:cNvSpPr>
            <a:spLocks noGrp="1"/>
          </p:cNvSpPr>
          <p:nvPr/>
        </p:nvSpPr>
        <p:spPr>
          <a:xfrm>
            <a:off x="6610350" y="3181350"/>
            <a:ext cx="18859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Суда таралған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битум тамшылары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415141B4-59F6-4C4D-9882-5A87DD1BC1FD}"/>
              </a:ext>
            </a:extLst>
          </p:cNvPr>
          <p:cNvSpPr>
            <a:spLocks noGrp="1"/>
          </p:cNvSpPr>
          <p:nvPr/>
        </p:nvSpPr>
        <p:spPr>
          <a:xfrm>
            <a:off x="9239250" y="2552700"/>
            <a:ext cx="22860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C34F05D-3674-45D5-A361-3889547B9B3A}"/>
              </a:ext>
            </a:extLst>
          </p:cNvPr>
          <p:cNvSpPr>
            <a:spLocks noGrp="1"/>
          </p:cNvSpPr>
          <p:nvPr/>
        </p:nvSpPr>
        <p:spPr>
          <a:xfrm>
            <a:off x="9239250" y="2552700"/>
            <a:ext cx="76200" cy="186690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9AD438B-EC74-4F40-AD59-6BD295FF879D}"/>
              </a:ext>
            </a:extLst>
          </p:cNvPr>
          <p:cNvSpPr>
            <a:spLocks noGrp="1"/>
          </p:cNvSpPr>
          <p:nvPr/>
        </p:nvSpPr>
        <p:spPr>
          <a:xfrm>
            <a:off x="9467850" y="2724150"/>
            <a:ext cx="1885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Модификациялы битум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7B8041B-4774-457B-BF3F-12D1555930F2}"/>
              </a:ext>
            </a:extLst>
          </p:cNvPr>
          <p:cNvSpPr>
            <a:spLocks noGrp="1"/>
          </p:cNvSpPr>
          <p:nvPr/>
        </p:nvSpPr>
        <p:spPr>
          <a:xfrm>
            <a:off x="9467850" y="3181350"/>
            <a:ext cx="18859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Полимер, резеңке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немесе қоспалармен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C500398-557C-4552-B444-4606F25D45EA}"/>
              </a:ext>
            </a:extLst>
          </p:cNvPr>
          <p:cNvSpPr>
            <a:spLocks noGrp="1"/>
          </p:cNvSpPr>
          <p:nvPr/>
        </p:nvSpPr>
        <p:spPr>
          <a:xfrm>
            <a:off x="1857375" y="5191125"/>
            <a:ext cx="847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E6091"/>
                </a:solidFill>
              </a:defRPr>
            </a:defPPr>
            <a:lvl1pPr algn="ctr">
              <a:defRPr sz="1725" b="1">
                <a:solidFill>
                  <a:srgbClr val="1E6091"/>
                </a:solidFill>
              </a:defRPr>
            </a:lvl1pPr>
            <a:lvl2pPr algn="ctr">
              <a:defRPr sz="1725" b="1">
                <a:solidFill>
                  <a:srgbClr val="1E6091"/>
                </a:solidFill>
              </a:defRPr>
            </a:lvl2pPr>
            <a:lvl3pPr algn="ctr">
              <a:defRPr sz="1725" b="1">
                <a:solidFill>
                  <a:srgbClr val="1E6091"/>
                </a:solidFill>
              </a:defRPr>
            </a:lvl3pPr>
            <a:lvl4pPr algn="ctr">
              <a:defRPr sz="1725" b="1">
                <a:solidFill>
                  <a:srgbClr val="1E6091"/>
                </a:solidFill>
              </a:defRPr>
            </a:lvl4pPr>
            <a:lvl5pPr algn="ctr">
              <a:defRPr sz="1725" b="1">
                <a:solidFill>
                  <a:srgbClr val="1E6091"/>
                </a:solidFill>
              </a:defRPr>
            </a:lvl5pPr>
            <a:lvl6pPr algn="ctr">
              <a:defRPr sz="1725" b="1">
                <a:solidFill>
                  <a:srgbClr val="1E6091"/>
                </a:solidFill>
              </a:defRPr>
            </a:lvl6pPr>
            <a:lvl7pPr algn="ctr">
              <a:defRPr sz="1725" b="1">
                <a:solidFill>
                  <a:srgbClr val="1E6091"/>
                </a:solidFill>
              </a:defRPr>
            </a:lvl7pPr>
            <a:lvl8pPr algn="ctr">
              <a:defRPr sz="1725" b="1">
                <a:solidFill>
                  <a:srgbClr val="1E6091"/>
                </a:solidFill>
              </a:defRPr>
            </a:lvl8pPr>
            <a:lvl9pPr algn="ctr">
              <a:defRPr sz="1725" b="1">
                <a:solidFill>
                  <a:srgbClr val="1E6091"/>
                </a:solidFill>
              </a:defRPr>
            </a:lvl9pPr>
          </a:lstStyle>
          <a:p>
            <a:pPr algn="ctr">
              <a:defRPr sz="1725" b="1">
                <a:solidFill>
                  <a:srgbClr val="1E6091"/>
                </a:solidFill>
              </a:defRPr>
            </a:pPr>
            <a:r>
              <a:rPr sz="1725" b="1">
                <a:solidFill>
                  <a:srgbClr val="1E6091"/>
                </a:solidFill>
              </a:rPr>
              <a:t>Жол құрылысында ең кең таралғаны: мұнай жол битумы және битум эмульсиясы</a:t>
            </a:r>
          </a:p>
        </p:txBody>
      </p:sp>
    </p:spTree>
    <p:extLst>
      <p:ext uri="{BB962C8B-B14F-4D97-AF65-F5344CB8AC3E}">
        <p14:creationId xmlns:p14="http://schemas.microsoft.com/office/powerpoint/2010/main" val="20254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69D6055-916A-45F8-9F0C-8346A13E2294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70A53C-E181-4507-A88B-B94556C6F7A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81166D-8C1F-44FC-9F17-C84FD9DBC21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Битумдардың шығу тегі бойынша бөлінуі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9AD427-F1CA-4644-B7FE-4A3E14BC2EB5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A7E3DDA7-F874-4404-B4B7-D9CA7372B666}"/>
              </a:ext>
            </a:extLst>
          </p:cNvPr>
          <p:cNvSpPr>
            <a:spLocks noGrp="1"/>
          </p:cNvSpPr>
          <p:nvPr/>
        </p:nvSpPr>
        <p:spPr>
          <a:xfrm>
            <a:off x="838200" y="1619250"/>
            <a:ext cx="4953000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1C9A56-44E3-4FA3-9381-4A9734847B50}"/>
              </a:ext>
            </a:extLst>
          </p:cNvPr>
          <p:cNvSpPr>
            <a:spLocks noGrp="1"/>
          </p:cNvSpPr>
          <p:nvPr/>
        </p:nvSpPr>
        <p:spPr>
          <a:xfrm>
            <a:off x="838200" y="1619250"/>
            <a:ext cx="76200" cy="20002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BD09A9-D119-44D3-9A5B-1B6CE7C0EA69}"/>
              </a:ext>
            </a:extLst>
          </p:cNvPr>
          <p:cNvSpPr>
            <a:spLocks noGrp="1"/>
          </p:cNvSpPr>
          <p:nvPr/>
        </p:nvSpPr>
        <p:spPr>
          <a:xfrm>
            <a:off x="1066800" y="179070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Мұнай битумы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F19CD8-3E52-44AB-994C-7DE401E0A0D7}"/>
              </a:ext>
            </a:extLst>
          </p:cNvPr>
          <p:cNvSpPr>
            <a:spLocks noGrp="1"/>
          </p:cNvSpPr>
          <p:nvPr/>
        </p:nvSpPr>
        <p:spPr>
          <a:xfrm>
            <a:off x="1066800" y="2247900"/>
            <a:ext cx="45529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Мұнайды өңдеу нәтижесінде алынады. Жол битумының негізгі өндірістік көзі.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17B7D9E-1548-4B81-B351-09FBD68F9A39}"/>
              </a:ext>
            </a:extLst>
          </p:cNvPr>
          <p:cNvSpPr>
            <a:spLocks noGrp="1"/>
          </p:cNvSpPr>
          <p:nvPr/>
        </p:nvSpPr>
        <p:spPr>
          <a:xfrm>
            <a:off x="6400800" y="1619250"/>
            <a:ext cx="4953000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D7814D-6C01-4D1F-8040-4F75B518FC43}"/>
              </a:ext>
            </a:extLst>
          </p:cNvPr>
          <p:cNvSpPr>
            <a:spLocks noGrp="1"/>
          </p:cNvSpPr>
          <p:nvPr/>
        </p:nvSpPr>
        <p:spPr>
          <a:xfrm>
            <a:off x="6400800" y="1619250"/>
            <a:ext cx="76200" cy="20002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7E70FD8-913B-4D45-86E5-A2FF7E185FC1}"/>
              </a:ext>
            </a:extLst>
          </p:cNvPr>
          <p:cNvSpPr>
            <a:spLocks noGrp="1"/>
          </p:cNvSpPr>
          <p:nvPr/>
        </p:nvSpPr>
        <p:spPr>
          <a:xfrm>
            <a:off x="6629400" y="1790700"/>
            <a:ext cx="4552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Табиғи битум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17920EB-374C-4B76-9792-533C8340E9EF}"/>
              </a:ext>
            </a:extLst>
          </p:cNvPr>
          <p:cNvSpPr>
            <a:spLocks noGrp="1"/>
          </p:cNvSpPr>
          <p:nvPr/>
        </p:nvSpPr>
        <p:spPr>
          <a:xfrm>
            <a:off x="6629400" y="2247900"/>
            <a:ext cx="45529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Кеуекті тау жыныстарында кездеседі немесе табиғи асфальт құрамында болады.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A5D551B-6513-4926-84F5-0581855358D7}"/>
              </a:ext>
            </a:extLst>
          </p:cNvPr>
          <p:cNvSpPr>
            <a:spLocks noGrp="1"/>
          </p:cNvSpPr>
          <p:nvPr/>
        </p:nvSpPr>
        <p:spPr>
          <a:xfrm>
            <a:off x="1219200" y="4095750"/>
            <a:ext cx="1524000" cy="4191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МҰНАЙ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83A25CB-346E-4413-831A-FCA4761D4165}"/>
              </a:ext>
            </a:extLst>
          </p:cNvPr>
          <p:cNvSpPr>
            <a:spLocks noGrp="1"/>
          </p:cNvSpPr>
          <p:nvPr/>
        </p:nvSpPr>
        <p:spPr>
          <a:xfrm>
            <a:off x="2914650" y="40957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5E6A73"/>
                </a:solidFill>
              </a:defRPr>
            </a:defPPr>
            <a:lvl1pPr algn="ctr">
              <a:defRPr sz="1350" b="1">
                <a:solidFill>
                  <a:srgbClr val="5E6A73"/>
                </a:solidFill>
              </a:defRPr>
            </a:lvl1pPr>
            <a:lvl2pPr algn="ctr">
              <a:defRPr sz="1350" b="1">
                <a:solidFill>
                  <a:srgbClr val="5E6A73"/>
                </a:solidFill>
              </a:defRPr>
            </a:lvl2pPr>
            <a:lvl3pPr algn="ctr">
              <a:defRPr sz="1350" b="1">
                <a:solidFill>
                  <a:srgbClr val="5E6A73"/>
                </a:solidFill>
              </a:defRPr>
            </a:lvl3pPr>
            <a:lvl4pPr algn="ctr">
              <a:defRPr sz="1350" b="1">
                <a:solidFill>
                  <a:srgbClr val="5E6A73"/>
                </a:solidFill>
              </a:defRPr>
            </a:lvl4pPr>
            <a:lvl5pPr algn="ctr">
              <a:defRPr sz="1350" b="1">
                <a:solidFill>
                  <a:srgbClr val="5E6A73"/>
                </a:solidFill>
              </a:defRPr>
            </a:lvl5pPr>
            <a:lvl6pPr algn="ctr">
              <a:defRPr sz="1350" b="1">
                <a:solidFill>
                  <a:srgbClr val="5E6A73"/>
                </a:solidFill>
              </a:defRPr>
            </a:lvl6pPr>
            <a:lvl7pPr algn="ctr">
              <a:defRPr sz="1350" b="1">
                <a:solidFill>
                  <a:srgbClr val="5E6A73"/>
                </a:solidFill>
              </a:defRPr>
            </a:lvl7pPr>
            <a:lvl8pPr algn="ctr">
              <a:defRPr sz="1350" b="1">
                <a:solidFill>
                  <a:srgbClr val="5E6A73"/>
                </a:solidFill>
              </a:defRPr>
            </a:lvl8pPr>
            <a:lvl9pPr algn="ctr">
              <a:defRPr sz="1350" b="1">
                <a:solidFill>
                  <a:srgbClr val="5E6A73"/>
                </a:solidFill>
              </a:defRPr>
            </a:lvl9pPr>
          </a:lstStyle>
          <a:p>
            <a:pPr algn="ctr">
              <a:defRPr sz="1350" b="1">
                <a:solidFill>
                  <a:srgbClr val="5E6A73"/>
                </a:solidFill>
              </a:defRPr>
            </a:pPr>
            <a:r>
              <a:rPr sz="1350" b="1">
                <a:solidFill>
                  <a:srgbClr val="5E6A73"/>
                </a:solidFill>
              </a:rPr>
              <a:t>айдау және қалдықты өңдеу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0E91EE-CBB0-4526-9E27-850FA2D8F2F2}"/>
              </a:ext>
            </a:extLst>
          </p:cNvPr>
          <p:cNvSpPr>
            <a:spLocks noGrp="1"/>
          </p:cNvSpPr>
          <p:nvPr/>
        </p:nvSpPr>
        <p:spPr>
          <a:xfrm>
            <a:off x="6067425" y="4095750"/>
            <a:ext cx="2000250" cy="419100"/>
          </a:xfrm>
          <a:prstGeom prst="rect">
            <a:avLst/>
          </a:prstGeom>
          <a:solidFill>
            <a:srgbClr val="12263A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ЖОЛ БИТУМЫ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2E93535-2178-4949-99AE-D25A079EA79C}"/>
              </a:ext>
            </a:extLst>
          </p:cNvPr>
          <p:cNvSpPr>
            <a:spLocks noGrp="1"/>
          </p:cNvSpPr>
          <p:nvPr/>
        </p:nvSpPr>
        <p:spPr>
          <a:xfrm>
            <a:off x="8248650" y="4095750"/>
            <a:ext cx="2381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5E6A73"/>
                </a:solidFill>
              </a:defRPr>
            </a:defPPr>
            <a:lvl1pPr algn="ctr">
              <a:defRPr sz="1350" b="1">
                <a:solidFill>
                  <a:srgbClr val="5E6A73"/>
                </a:solidFill>
              </a:defRPr>
            </a:lvl1pPr>
            <a:lvl2pPr algn="ctr">
              <a:defRPr sz="1350" b="1">
                <a:solidFill>
                  <a:srgbClr val="5E6A73"/>
                </a:solidFill>
              </a:defRPr>
            </a:lvl2pPr>
            <a:lvl3pPr algn="ctr">
              <a:defRPr sz="1350" b="1">
                <a:solidFill>
                  <a:srgbClr val="5E6A73"/>
                </a:solidFill>
              </a:defRPr>
            </a:lvl3pPr>
            <a:lvl4pPr algn="ctr">
              <a:defRPr sz="1350" b="1">
                <a:solidFill>
                  <a:srgbClr val="5E6A73"/>
                </a:solidFill>
              </a:defRPr>
            </a:lvl4pPr>
            <a:lvl5pPr algn="ctr">
              <a:defRPr sz="1350" b="1">
                <a:solidFill>
                  <a:srgbClr val="5E6A73"/>
                </a:solidFill>
              </a:defRPr>
            </a:lvl5pPr>
            <a:lvl6pPr algn="ctr">
              <a:defRPr sz="1350" b="1">
                <a:solidFill>
                  <a:srgbClr val="5E6A73"/>
                </a:solidFill>
              </a:defRPr>
            </a:lvl6pPr>
            <a:lvl7pPr algn="ctr">
              <a:defRPr sz="1350" b="1">
                <a:solidFill>
                  <a:srgbClr val="5E6A73"/>
                </a:solidFill>
              </a:defRPr>
            </a:lvl7pPr>
            <a:lvl8pPr algn="ctr">
              <a:defRPr sz="1350" b="1">
                <a:solidFill>
                  <a:srgbClr val="5E6A73"/>
                </a:solidFill>
              </a:defRPr>
            </a:lvl8pPr>
            <a:lvl9pPr algn="ctr">
              <a:defRPr sz="1350" b="1">
                <a:solidFill>
                  <a:srgbClr val="5E6A73"/>
                </a:solidFill>
              </a:defRPr>
            </a:lvl9pPr>
          </a:lstStyle>
          <a:p>
            <a:pPr algn="ctr">
              <a:defRPr sz="1350" b="1">
                <a:solidFill>
                  <a:srgbClr val="5E6A73"/>
                </a:solidFill>
              </a:defRPr>
            </a:pPr>
            <a:r>
              <a:rPr sz="1350" b="1">
                <a:solidFill>
                  <a:srgbClr val="5E6A73"/>
                </a:solidFill>
              </a:rPr>
              <a:t>маркасын таңдау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A75425F-7FC8-4E2B-9E2D-F7930510F5B9}"/>
              </a:ext>
            </a:extLst>
          </p:cNvPr>
          <p:cNvSpPr>
            <a:spLocks noGrp="1"/>
          </p:cNvSpPr>
          <p:nvPr/>
        </p:nvSpPr>
        <p:spPr>
          <a:xfrm>
            <a:off x="1238250" y="5257800"/>
            <a:ext cx="971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C84C3A"/>
                </a:solidFill>
              </a:defRPr>
            </a:defPPr>
            <a:lvl1pPr algn="ctr">
              <a:defRPr sz="1725" b="1">
                <a:solidFill>
                  <a:srgbClr val="C84C3A"/>
                </a:solidFill>
              </a:defRPr>
            </a:lvl1pPr>
            <a:lvl2pPr algn="ctr">
              <a:defRPr sz="1725" b="1">
                <a:solidFill>
                  <a:srgbClr val="C84C3A"/>
                </a:solidFill>
              </a:defRPr>
            </a:lvl2pPr>
            <a:lvl3pPr algn="ctr">
              <a:defRPr sz="1725" b="1">
                <a:solidFill>
                  <a:srgbClr val="C84C3A"/>
                </a:solidFill>
              </a:defRPr>
            </a:lvl3pPr>
            <a:lvl4pPr algn="ctr">
              <a:defRPr sz="1725" b="1">
                <a:solidFill>
                  <a:srgbClr val="C84C3A"/>
                </a:solidFill>
              </a:defRPr>
            </a:lvl4pPr>
            <a:lvl5pPr algn="ctr">
              <a:defRPr sz="1725" b="1">
                <a:solidFill>
                  <a:srgbClr val="C84C3A"/>
                </a:solidFill>
              </a:defRPr>
            </a:lvl5pPr>
            <a:lvl6pPr algn="ctr">
              <a:defRPr sz="1725" b="1">
                <a:solidFill>
                  <a:srgbClr val="C84C3A"/>
                </a:solidFill>
              </a:defRPr>
            </a:lvl6pPr>
            <a:lvl7pPr algn="ctr">
              <a:defRPr sz="1725" b="1">
                <a:solidFill>
                  <a:srgbClr val="C84C3A"/>
                </a:solidFill>
              </a:defRPr>
            </a:lvl7pPr>
            <a:lvl8pPr algn="ctr">
              <a:defRPr sz="1725" b="1">
                <a:solidFill>
                  <a:srgbClr val="C84C3A"/>
                </a:solidFill>
              </a:defRPr>
            </a:lvl8pPr>
            <a:lvl9pPr algn="ctr">
              <a:defRPr sz="1725" b="1">
                <a:solidFill>
                  <a:srgbClr val="C84C3A"/>
                </a:solidFill>
              </a:defRPr>
            </a:lvl9pPr>
          </a:lstStyle>
          <a:p>
            <a:pPr algn="ctr">
              <a:defRPr sz="1725" b="1">
                <a:solidFill>
                  <a:srgbClr val="C84C3A"/>
                </a:solidFill>
              </a:defRPr>
            </a:pPr>
            <a:r>
              <a:rPr sz="1725" b="1">
                <a:solidFill>
                  <a:srgbClr val="C84C3A"/>
                </a:solidFill>
              </a:rPr>
              <a:t>Есте сақтаңыз: битум мен асфальтбетон бір ұғым емес. Битум — байланыстырғыш, асфальтбетон — қоспа.</a:t>
            </a:r>
          </a:p>
        </p:txBody>
      </p:sp>
    </p:spTree>
    <p:extLst>
      <p:ext uri="{BB962C8B-B14F-4D97-AF65-F5344CB8AC3E}">
        <p14:creationId xmlns:p14="http://schemas.microsoft.com/office/powerpoint/2010/main" val="169552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A31EF43-D797-4812-A888-940E03760069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CE72CF-8649-4F5E-AE4F-7C74928DA6F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C5AF68-5EFD-40D7-835E-94B1319B5EC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Битумның топтық құрамы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ABE3C3-0348-45B1-A3CC-638ADD261875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1585827-6B7D-4EDE-9154-6A3B0EDC968F}"/>
              </a:ext>
            </a:extLst>
          </p:cNvPr>
          <p:cNvSpPr>
            <a:spLocks noGrp="1"/>
          </p:cNvSpPr>
          <p:nvPr/>
        </p:nvSpPr>
        <p:spPr>
          <a:xfrm>
            <a:off x="1714500" y="1638300"/>
            <a:ext cx="1428750" cy="1428750"/>
          </a:xfrm>
          <a:prstGeom prst="ellipse">
            <a:avLst/>
          </a:prstGeom>
          <a:solidFill>
            <a:srgbClr val="E9B44C"/>
          </a:solidFill>
          <a:ln w="9525">
            <a:solidFill>
              <a:srgbClr val="E9B44C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4E6C96-F274-4215-AD7F-F76243C2F901}"/>
              </a:ext>
            </a:extLst>
          </p:cNvPr>
          <p:cNvSpPr>
            <a:spLocks noGrp="1"/>
          </p:cNvSpPr>
          <p:nvPr/>
        </p:nvSpPr>
        <p:spPr>
          <a:xfrm>
            <a:off x="1095375" y="3238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2263A"/>
                </a:solidFill>
              </a:defRPr>
            </a:defPPr>
            <a:lvl1pPr algn="ctr">
              <a:defRPr sz="1725" b="1">
                <a:solidFill>
                  <a:srgbClr val="12263A"/>
                </a:solidFill>
              </a:defRPr>
            </a:lvl1pPr>
            <a:lvl2pPr algn="ctr">
              <a:defRPr sz="1725" b="1">
                <a:solidFill>
                  <a:srgbClr val="12263A"/>
                </a:solidFill>
              </a:defRPr>
            </a:lvl2pPr>
            <a:lvl3pPr algn="ctr">
              <a:defRPr sz="1725" b="1">
                <a:solidFill>
                  <a:srgbClr val="12263A"/>
                </a:solidFill>
              </a:defRPr>
            </a:lvl3pPr>
            <a:lvl4pPr algn="ctr">
              <a:defRPr sz="1725" b="1">
                <a:solidFill>
                  <a:srgbClr val="12263A"/>
                </a:solidFill>
              </a:defRPr>
            </a:lvl4pPr>
            <a:lvl5pPr algn="ctr">
              <a:defRPr sz="1725" b="1">
                <a:solidFill>
                  <a:srgbClr val="12263A"/>
                </a:solidFill>
              </a:defRPr>
            </a:lvl5pPr>
            <a:lvl6pPr algn="ctr">
              <a:defRPr sz="1725" b="1">
                <a:solidFill>
                  <a:srgbClr val="12263A"/>
                </a:solidFill>
              </a:defRPr>
            </a:lvl6pPr>
            <a:lvl7pPr algn="ctr">
              <a:defRPr sz="1725" b="1">
                <a:solidFill>
                  <a:srgbClr val="12263A"/>
                </a:solidFill>
              </a:defRPr>
            </a:lvl7pPr>
            <a:lvl8pPr algn="ctr">
              <a:defRPr sz="1725" b="1">
                <a:solidFill>
                  <a:srgbClr val="12263A"/>
                </a:solidFill>
              </a:defRPr>
            </a:lvl8pPr>
            <a:lvl9pPr algn="ctr">
              <a:defRPr sz="1725" b="1">
                <a:solidFill>
                  <a:srgbClr val="12263A"/>
                </a:solidFill>
              </a:defRPr>
            </a:lvl9pPr>
          </a:lstStyle>
          <a:p>
            <a:pPr algn="ctr">
              <a:defRPr sz="1725" b="1">
                <a:solidFill>
                  <a:srgbClr val="12263A"/>
                </a:solidFill>
              </a:defRPr>
            </a:pPr>
            <a:r>
              <a:rPr sz="1725" b="1">
                <a:solidFill>
                  <a:srgbClr val="12263A"/>
                </a:solidFill>
              </a:rPr>
              <a:t>Майлар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967292-FDBF-420F-B432-15BF0C6CD71F}"/>
              </a:ext>
            </a:extLst>
          </p:cNvPr>
          <p:cNvSpPr>
            <a:spLocks noGrp="1"/>
          </p:cNvSpPr>
          <p:nvPr/>
        </p:nvSpPr>
        <p:spPr>
          <a:xfrm>
            <a:off x="1047750" y="373380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5E6A73"/>
                </a:solidFill>
              </a:defRPr>
            </a:defPPr>
            <a:lvl1pPr algn="ctr">
              <a:defRPr sz="1350" b="0">
                <a:solidFill>
                  <a:srgbClr val="5E6A73"/>
                </a:solidFill>
              </a:defRPr>
            </a:lvl1pPr>
            <a:lvl2pPr algn="ctr">
              <a:defRPr sz="1350" b="0">
                <a:solidFill>
                  <a:srgbClr val="5E6A73"/>
                </a:solidFill>
              </a:defRPr>
            </a:lvl2pPr>
            <a:lvl3pPr algn="ctr">
              <a:defRPr sz="1350" b="0">
                <a:solidFill>
                  <a:srgbClr val="5E6A73"/>
                </a:solidFill>
              </a:defRPr>
            </a:lvl3pPr>
            <a:lvl4pPr algn="ctr">
              <a:defRPr sz="1350" b="0">
                <a:solidFill>
                  <a:srgbClr val="5E6A73"/>
                </a:solidFill>
              </a:defRPr>
            </a:lvl4pPr>
            <a:lvl5pPr algn="ctr">
              <a:defRPr sz="1350" b="0">
                <a:solidFill>
                  <a:srgbClr val="5E6A73"/>
                </a:solidFill>
              </a:defRPr>
            </a:lvl5pPr>
            <a:lvl6pPr algn="ctr">
              <a:defRPr sz="1350" b="0">
                <a:solidFill>
                  <a:srgbClr val="5E6A73"/>
                </a:solidFill>
              </a:defRPr>
            </a:lvl6pPr>
            <a:lvl7pPr algn="ctr">
              <a:defRPr sz="1350" b="0">
                <a:solidFill>
                  <a:srgbClr val="5E6A73"/>
                </a:solidFill>
              </a:defRPr>
            </a:lvl7pPr>
            <a:lvl8pPr algn="ctr">
              <a:defRPr sz="1350" b="0">
                <a:solidFill>
                  <a:srgbClr val="5E6A73"/>
                </a:solidFill>
              </a:defRPr>
            </a:lvl8pPr>
            <a:lvl9pPr algn="ctr">
              <a:defRPr sz="1350" b="0">
                <a:solidFill>
                  <a:srgbClr val="5E6A73"/>
                </a:solidFill>
              </a:defRPr>
            </a:lvl9pPr>
          </a:lstStyle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Ағындылық береді</a:t>
            </a:r>
          </a:p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Тұтқырлықты азайтады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0200BE0-CD73-497B-BD3D-EE9E6DC94D31}"/>
              </a:ext>
            </a:extLst>
          </p:cNvPr>
          <p:cNvSpPr>
            <a:spLocks noGrp="1"/>
          </p:cNvSpPr>
          <p:nvPr/>
        </p:nvSpPr>
        <p:spPr>
          <a:xfrm>
            <a:off x="5429250" y="1638300"/>
            <a:ext cx="1428750" cy="1428750"/>
          </a:xfrm>
          <a:prstGeom prst="ellipse">
            <a:avLst/>
          </a:prstGeom>
          <a:solidFill>
            <a:srgbClr val="A65F46"/>
          </a:solidFill>
          <a:ln w="9525">
            <a:solidFill>
              <a:srgbClr val="A65F46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771FE8-12B5-444D-A81E-41B93485D425}"/>
              </a:ext>
            </a:extLst>
          </p:cNvPr>
          <p:cNvSpPr>
            <a:spLocks noGrp="1"/>
          </p:cNvSpPr>
          <p:nvPr/>
        </p:nvSpPr>
        <p:spPr>
          <a:xfrm>
            <a:off x="4810125" y="3238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2263A"/>
                </a:solidFill>
              </a:defRPr>
            </a:defPPr>
            <a:lvl1pPr algn="ctr">
              <a:defRPr sz="1725" b="1">
                <a:solidFill>
                  <a:srgbClr val="12263A"/>
                </a:solidFill>
              </a:defRPr>
            </a:lvl1pPr>
            <a:lvl2pPr algn="ctr">
              <a:defRPr sz="1725" b="1">
                <a:solidFill>
                  <a:srgbClr val="12263A"/>
                </a:solidFill>
              </a:defRPr>
            </a:lvl2pPr>
            <a:lvl3pPr algn="ctr">
              <a:defRPr sz="1725" b="1">
                <a:solidFill>
                  <a:srgbClr val="12263A"/>
                </a:solidFill>
              </a:defRPr>
            </a:lvl3pPr>
            <a:lvl4pPr algn="ctr">
              <a:defRPr sz="1725" b="1">
                <a:solidFill>
                  <a:srgbClr val="12263A"/>
                </a:solidFill>
              </a:defRPr>
            </a:lvl4pPr>
            <a:lvl5pPr algn="ctr">
              <a:defRPr sz="1725" b="1">
                <a:solidFill>
                  <a:srgbClr val="12263A"/>
                </a:solidFill>
              </a:defRPr>
            </a:lvl5pPr>
            <a:lvl6pPr algn="ctr">
              <a:defRPr sz="1725" b="1">
                <a:solidFill>
                  <a:srgbClr val="12263A"/>
                </a:solidFill>
              </a:defRPr>
            </a:lvl6pPr>
            <a:lvl7pPr algn="ctr">
              <a:defRPr sz="1725" b="1">
                <a:solidFill>
                  <a:srgbClr val="12263A"/>
                </a:solidFill>
              </a:defRPr>
            </a:lvl7pPr>
            <a:lvl8pPr algn="ctr">
              <a:defRPr sz="1725" b="1">
                <a:solidFill>
                  <a:srgbClr val="12263A"/>
                </a:solidFill>
              </a:defRPr>
            </a:lvl8pPr>
            <a:lvl9pPr algn="ctr">
              <a:defRPr sz="1725" b="1">
                <a:solidFill>
                  <a:srgbClr val="12263A"/>
                </a:solidFill>
              </a:defRPr>
            </a:lvl9pPr>
          </a:lstStyle>
          <a:p>
            <a:pPr algn="ctr">
              <a:defRPr sz="1725" b="1">
                <a:solidFill>
                  <a:srgbClr val="12263A"/>
                </a:solidFill>
              </a:defRPr>
            </a:pPr>
            <a:r>
              <a:rPr sz="1725" b="1">
                <a:solidFill>
                  <a:srgbClr val="12263A"/>
                </a:solidFill>
              </a:rPr>
              <a:t>Шайырлар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22B5C9-D7FC-49F6-8DC6-26C1F776A613}"/>
              </a:ext>
            </a:extLst>
          </p:cNvPr>
          <p:cNvSpPr>
            <a:spLocks noGrp="1"/>
          </p:cNvSpPr>
          <p:nvPr/>
        </p:nvSpPr>
        <p:spPr>
          <a:xfrm>
            <a:off x="4762500" y="373380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5E6A73"/>
                </a:solidFill>
              </a:defRPr>
            </a:defPPr>
            <a:lvl1pPr algn="ctr">
              <a:defRPr sz="1350" b="0">
                <a:solidFill>
                  <a:srgbClr val="5E6A73"/>
                </a:solidFill>
              </a:defRPr>
            </a:lvl1pPr>
            <a:lvl2pPr algn="ctr">
              <a:defRPr sz="1350" b="0">
                <a:solidFill>
                  <a:srgbClr val="5E6A73"/>
                </a:solidFill>
              </a:defRPr>
            </a:lvl2pPr>
            <a:lvl3pPr algn="ctr">
              <a:defRPr sz="1350" b="0">
                <a:solidFill>
                  <a:srgbClr val="5E6A73"/>
                </a:solidFill>
              </a:defRPr>
            </a:lvl3pPr>
            <a:lvl4pPr algn="ctr">
              <a:defRPr sz="1350" b="0">
                <a:solidFill>
                  <a:srgbClr val="5E6A73"/>
                </a:solidFill>
              </a:defRPr>
            </a:lvl4pPr>
            <a:lvl5pPr algn="ctr">
              <a:defRPr sz="1350" b="0">
                <a:solidFill>
                  <a:srgbClr val="5E6A73"/>
                </a:solidFill>
              </a:defRPr>
            </a:lvl5pPr>
            <a:lvl6pPr algn="ctr">
              <a:defRPr sz="1350" b="0">
                <a:solidFill>
                  <a:srgbClr val="5E6A73"/>
                </a:solidFill>
              </a:defRPr>
            </a:lvl6pPr>
            <a:lvl7pPr algn="ctr">
              <a:defRPr sz="1350" b="0">
                <a:solidFill>
                  <a:srgbClr val="5E6A73"/>
                </a:solidFill>
              </a:defRPr>
            </a:lvl7pPr>
            <a:lvl8pPr algn="ctr">
              <a:defRPr sz="1350" b="0">
                <a:solidFill>
                  <a:srgbClr val="5E6A73"/>
                </a:solidFill>
              </a:defRPr>
            </a:lvl8pPr>
            <a:lvl9pPr algn="ctr">
              <a:defRPr sz="1350" b="0">
                <a:solidFill>
                  <a:srgbClr val="5E6A73"/>
                </a:solidFill>
              </a:defRPr>
            </a:lvl9pPr>
          </a:lstStyle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Жабысуды және</a:t>
            </a:r>
          </a:p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пластикалылықты арттырады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F99D47D-558E-4D9E-937F-49761545499F}"/>
              </a:ext>
            </a:extLst>
          </p:cNvPr>
          <p:cNvSpPr>
            <a:spLocks noGrp="1"/>
          </p:cNvSpPr>
          <p:nvPr/>
        </p:nvSpPr>
        <p:spPr>
          <a:xfrm>
            <a:off x="9144000" y="1638300"/>
            <a:ext cx="1428750" cy="1428750"/>
          </a:xfrm>
          <a:prstGeom prst="ellipse">
            <a:avLst/>
          </a:prstGeom>
          <a:solidFill>
            <a:srgbClr val="2B2523"/>
          </a:solidFill>
          <a:ln w="9525">
            <a:solidFill>
              <a:srgbClr val="2B2523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796301-93B1-4B09-8044-76329777A1A1}"/>
              </a:ext>
            </a:extLst>
          </p:cNvPr>
          <p:cNvSpPr>
            <a:spLocks noGrp="1"/>
          </p:cNvSpPr>
          <p:nvPr/>
        </p:nvSpPr>
        <p:spPr>
          <a:xfrm>
            <a:off x="8524875" y="3238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2263A"/>
                </a:solidFill>
              </a:defRPr>
            </a:defPPr>
            <a:lvl1pPr algn="ctr">
              <a:defRPr sz="1725" b="1">
                <a:solidFill>
                  <a:srgbClr val="12263A"/>
                </a:solidFill>
              </a:defRPr>
            </a:lvl1pPr>
            <a:lvl2pPr algn="ctr">
              <a:defRPr sz="1725" b="1">
                <a:solidFill>
                  <a:srgbClr val="12263A"/>
                </a:solidFill>
              </a:defRPr>
            </a:lvl2pPr>
            <a:lvl3pPr algn="ctr">
              <a:defRPr sz="1725" b="1">
                <a:solidFill>
                  <a:srgbClr val="12263A"/>
                </a:solidFill>
              </a:defRPr>
            </a:lvl3pPr>
            <a:lvl4pPr algn="ctr">
              <a:defRPr sz="1725" b="1">
                <a:solidFill>
                  <a:srgbClr val="12263A"/>
                </a:solidFill>
              </a:defRPr>
            </a:lvl4pPr>
            <a:lvl5pPr algn="ctr">
              <a:defRPr sz="1725" b="1">
                <a:solidFill>
                  <a:srgbClr val="12263A"/>
                </a:solidFill>
              </a:defRPr>
            </a:lvl5pPr>
            <a:lvl6pPr algn="ctr">
              <a:defRPr sz="1725" b="1">
                <a:solidFill>
                  <a:srgbClr val="12263A"/>
                </a:solidFill>
              </a:defRPr>
            </a:lvl6pPr>
            <a:lvl7pPr algn="ctr">
              <a:defRPr sz="1725" b="1">
                <a:solidFill>
                  <a:srgbClr val="12263A"/>
                </a:solidFill>
              </a:defRPr>
            </a:lvl7pPr>
            <a:lvl8pPr algn="ctr">
              <a:defRPr sz="1725" b="1">
                <a:solidFill>
                  <a:srgbClr val="12263A"/>
                </a:solidFill>
              </a:defRPr>
            </a:lvl8pPr>
            <a:lvl9pPr algn="ctr">
              <a:defRPr sz="1725" b="1">
                <a:solidFill>
                  <a:srgbClr val="12263A"/>
                </a:solidFill>
              </a:defRPr>
            </a:lvl9pPr>
          </a:lstStyle>
          <a:p>
            <a:pPr algn="ctr">
              <a:defRPr sz="1725" b="1">
                <a:solidFill>
                  <a:srgbClr val="12263A"/>
                </a:solidFill>
              </a:defRPr>
            </a:pPr>
            <a:r>
              <a:rPr sz="1725" b="1">
                <a:solidFill>
                  <a:srgbClr val="12263A"/>
                </a:solidFill>
              </a:rPr>
              <a:t>Асфальтендер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0217821-A7F0-408C-98D3-AB8B2A536122}"/>
              </a:ext>
            </a:extLst>
          </p:cNvPr>
          <p:cNvSpPr>
            <a:spLocks noGrp="1"/>
          </p:cNvSpPr>
          <p:nvPr/>
        </p:nvSpPr>
        <p:spPr>
          <a:xfrm>
            <a:off x="8477250" y="373380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5E6A73"/>
                </a:solidFill>
              </a:defRPr>
            </a:defPPr>
            <a:lvl1pPr algn="ctr">
              <a:defRPr sz="1350" b="0">
                <a:solidFill>
                  <a:srgbClr val="5E6A73"/>
                </a:solidFill>
              </a:defRPr>
            </a:lvl1pPr>
            <a:lvl2pPr algn="ctr">
              <a:defRPr sz="1350" b="0">
                <a:solidFill>
                  <a:srgbClr val="5E6A73"/>
                </a:solidFill>
              </a:defRPr>
            </a:lvl2pPr>
            <a:lvl3pPr algn="ctr">
              <a:defRPr sz="1350" b="0">
                <a:solidFill>
                  <a:srgbClr val="5E6A73"/>
                </a:solidFill>
              </a:defRPr>
            </a:lvl3pPr>
            <a:lvl4pPr algn="ctr">
              <a:defRPr sz="1350" b="0">
                <a:solidFill>
                  <a:srgbClr val="5E6A73"/>
                </a:solidFill>
              </a:defRPr>
            </a:lvl4pPr>
            <a:lvl5pPr algn="ctr">
              <a:defRPr sz="1350" b="0">
                <a:solidFill>
                  <a:srgbClr val="5E6A73"/>
                </a:solidFill>
              </a:defRPr>
            </a:lvl5pPr>
            <a:lvl6pPr algn="ctr">
              <a:defRPr sz="1350" b="0">
                <a:solidFill>
                  <a:srgbClr val="5E6A73"/>
                </a:solidFill>
              </a:defRPr>
            </a:lvl6pPr>
            <a:lvl7pPr algn="ctr">
              <a:defRPr sz="1350" b="0">
                <a:solidFill>
                  <a:srgbClr val="5E6A73"/>
                </a:solidFill>
              </a:defRPr>
            </a:lvl7pPr>
            <a:lvl8pPr algn="ctr">
              <a:defRPr sz="1350" b="0">
                <a:solidFill>
                  <a:srgbClr val="5E6A73"/>
                </a:solidFill>
              </a:defRPr>
            </a:lvl8pPr>
            <a:lvl9pPr algn="ctr">
              <a:defRPr sz="1350" b="0">
                <a:solidFill>
                  <a:srgbClr val="5E6A73"/>
                </a:solidFill>
              </a:defRPr>
            </a:lvl9pPr>
          </a:lstStyle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Қатаңдық пен</a:t>
            </a:r>
          </a:p>
          <a:p>
            <a:pPr algn="ctr">
              <a:defRPr sz="1350" b="0">
                <a:solidFill>
                  <a:srgbClr val="5E6A73"/>
                </a:solidFill>
              </a:defRPr>
            </a:pPr>
            <a:r>
              <a:rPr sz="1350" b="0">
                <a:solidFill>
                  <a:srgbClr val="5E6A73"/>
                </a:solidFill>
              </a:rPr>
              <a:t>жылуға төзімділікті өсіреді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74FDCA9-92AE-4FB0-AD57-D49AFF0F7452}"/>
              </a:ext>
            </a:extLst>
          </p:cNvPr>
          <p:cNvSpPr>
            <a:spLocks noGrp="1"/>
          </p:cNvSpPr>
          <p:nvPr/>
        </p:nvSpPr>
        <p:spPr>
          <a:xfrm>
            <a:off x="1447800" y="5219700"/>
            <a:ext cx="9296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00" b="1">
                <a:solidFill>
                  <a:srgbClr val="1E6091"/>
                </a:solidFill>
              </a:defRPr>
            </a:defPPr>
            <a:lvl1pPr algn="ctr">
              <a:defRPr sz="1800" b="1">
                <a:solidFill>
                  <a:srgbClr val="1E6091"/>
                </a:solidFill>
              </a:defRPr>
            </a:lvl1pPr>
            <a:lvl2pPr algn="ctr">
              <a:defRPr sz="1800" b="1">
                <a:solidFill>
                  <a:srgbClr val="1E6091"/>
                </a:solidFill>
              </a:defRPr>
            </a:lvl2pPr>
            <a:lvl3pPr algn="ctr">
              <a:defRPr sz="1800" b="1">
                <a:solidFill>
                  <a:srgbClr val="1E6091"/>
                </a:solidFill>
              </a:defRPr>
            </a:lvl3pPr>
            <a:lvl4pPr algn="ctr">
              <a:defRPr sz="1800" b="1">
                <a:solidFill>
                  <a:srgbClr val="1E6091"/>
                </a:solidFill>
              </a:defRPr>
            </a:lvl4pPr>
            <a:lvl5pPr algn="ctr">
              <a:defRPr sz="1800" b="1">
                <a:solidFill>
                  <a:srgbClr val="1E6091"/>
                </a:solidFill>
              </a:defRPr>
            </a:lvl5pPr>
            <a:lvl6pPr algn="ctr">
              <a:defRPr sz="1800" b="1">
                <a:solidFill>
                  <a:srgbClr val="1E6091"/>
                </a:solidFill>
              </a:defRPr>
            </a:lvl6pPr>
            <a:lvl7pPr algn="ctr">
              <a:defRPr sz="1800" b="1">
                <a:solidFill>
                  <a:srgbClr val="1E6091"/>
                </a:solidFill>
              </a:defRPr>
            </a:lvl7pPr>
            <a:lvl8pPr algn="ctr">
              <a:defRPr sz="1800" b="1">
                <a:solidFill>
                  <a:srgbClr val="1E6091"/>
                </a:solidFill>
              </a:defRPr>
            </a:lvl8pPr>
            <a:lvl9pPr algn="ctr">
              <a:defRPr sz="1800" b="1">
                <a:solidFill>
                  <a:srgbClr val="1E6091"/>
                </a:solidFill>
              </a:defRPr>
            </a:lvl9pPr>
          </a:lstStyle>
          <a:p>
            <a:pPr algn="ctr">
              <a:defRPr sz="1800" b="1">
                <a:solidFill>
                  <a:srgbClr val="1E6091"/>
                </a:solidFill>
              </a:defRPr>
            </a:pPr>
            <a:r>
              <a:rPr sz="1800" b="1">
                <a:solidFill>
                  <a:srgbClr val="1E6091"/>
                </a:solidFill>
              </a:rPr>
              <a:t>Құрамдағы үлес өзгерсе, битумның тұтқырлығы, жұмсару температурасы және морттығы да өзгереді.</a:t>
            </a:r>
          </a:p>
        </p:txBody>
      </p:sp>
    </p:spTree>
    <p:extLst>
      <p:ext uri="{BB962C8B-B14F-4D97-AF65-F5344CB8AC3E}">
        <p14:creationId xmlns:p14="http://schemas.microsoft.com/office/powerpoint/2010/main" val="198548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3CF3FA1-8983-4A22-B73E-125D201E3874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09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ECB8BD-C1CA-44E1-9275-373BD0AB721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F456B5-70FD-41C9-8AB6-85725CBF1AD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Коллоидтық құрылым: көзге көрінбейтін жүйе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A06FF3-3AD4-4DE0-9797-1492C76D716F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98D4C6A-029D-444E-ADA3-A0B51216596D}"/>
              </a:ext>
            </a:extLst>
          </p:cNvPr>
          <p:cNvSpPr>
            <a:spLocks noGrp="1"/>
          </p:cNvSpPr>
          <p:nvPr/>
        </p:nvSpPr>
        <p:spPr>
          <a:xfrm>
            <a:off x="781050" y="1524000"/>
            <a:ext cx="5334000" cy="3619500"/>
          </a:xfrm>
          <a:prstGeom prst="roundRect">
            <a:avLst>
              <a:gd name="adj" fmla="val 3158"/>
            </a:avLst>
          </a:prstGeom>
          <a:solidFill>
            <a:srgbClr val="F6DDAA"/>
          </a:solidFill>
          <a:ln w="9525">
            <a:solidFill>
              <a:srgbClr val="ECA72C"/>
            </a:solidFill>
            <a:prstDash val="solid"/>
          </a:ln>
        </p:spPr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EC2CFBEC-48CF-4F7B-9C22-B43B76762443}"/>
              </a:ext>
            </a:extLst>
          </p:cNvPr>
          <p:cNvSpPr>
            <a:spLocks noGrp="1"/>
          </p:cNvSpPr>
          <p:nvPr/>
        </p:nvSpPr>
        <p:spPr>
          <a:xfrm>
            <a:off x="1143000" y="185737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4C5DFBC-C73E-44FF-9318-96C6A4FB75C1}"/>
              </a:ext>
            </a:extLst>
          </p:cNvPr>
          <p:cNvSpPr>
            <a:spLocks noGrp="1"/>
          </p:cNvSpPr>
          <p:nvPr/>
        </p:nvSpPr>
        <p:spPr>
          <a:xfrm>
            <a:off x="2428875" y="1857375"/>
            <a:ext cx="476250" cy="4762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B57DD46-57AE-463C-B001-276B61AAF226}"/>
              </a:ext>
            </a:extLst>
          </p:cNvPr>
          <p:cNvSpPr>
            <a:spLocks noGrp="1"/>
          </p:cNvSpPr>
          <p:nvPr/>
        </p:nvSpPr>
        <p:spPr>
          <a:xfrm>
            <a:off x="3429000" y="1857375"/>
            <a:ext cx="552450" cy="5524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AF72318-FF37-44EC-84FB-1074E448E2C0}"/>
              </a:ext>
            </a:extLst>
          </p:cNvPr>
          <p:cNvSpPr>
            <a:spLocks noGrp="1"/>
          </p:cNvSpPr>
          <p:nvPr/>
        </p:nvSpPr>
        <p:spPr>
          <a:xfrm>
            <a:off x="4714875" y="185737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B7B5164-F8A5-4BEE-AC72-B1AB77EDE818}"/>
              </a:ext>
            </a:extLst>
          </p:cNvPr>
          <p:cNvSpPr>
            <a:spLocks noGrp="1"/>
          </p:cNvSpPr>
          <p:nvPr/>
        </p:nvSpPr>
        <p:spPr>
          <a:xfrm>
            <a:off x="1143000" y="2600325"/>
            <a:ext cx="476250" cy="4762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B12F814-BD54-4C5A-B30D-50960706BF08}"/>
              </a:ext>
            </a:extLst>
          </p:cNvPr>
          <p:cNvSpPr>
            <a:spLocks noGrp="1"/>
          </p:cNvSpPr>
          <p:nvPr/>
        </p:nvSpPr>
        <p:spPr>
          <a:xfrm>
            <a:off x="2428875" y="2600325"/>
            <a:ext cx="552450" cy="5524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18C9265-2240-4D16-BE8B-8E4243140580}"/>
              </a:ext>
            </a:extLst>
          </p:cNvPr>
          <p:cNvSpPr>
            <a:spLocks noGrp="1"/>
          </p:cNvSpPr>
          <p:nvPr/>
        </p:nvSpPr>
        <p:spPr>
          <a:xfrm>
            <a:off x="3429000" y="260032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342B2C2-F965-47B1-822A-DFC4E023A22E}"/>
              </a:ext>
            </a:extLst>
          </p:cNvPr>
          <p:cNvSpPr>
            <a:spLocks noGrp="1"/>
          </p:cNvSpPr>
          <p:nvPr/>
        </p:nvSpPr>
        <p:spPr>
          <a:xfrm>
            <a:off x="4714875" y="2600325"/>
            <a:ext cx="476250" cy="4762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A034961-0943-49EC-9D1C-966BB35F85B4}"/>
              </a:ext>
            </a:extLst>
          </p:cNvPr>
          <p:cNvSpPr>
            <a:spLocks noGrp="1"/>
          </p:cNvSpPr>
          <p:nvPr/>
        </p:nvSpPr>
        <p:spPr>
          <a:xfrm>
            <a:off x="1143000" y="3343275"/>
            <a:ext cx="552450" cy="5524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9140B3B-9DB3-4796-9DF7-EA12ED69A468}"/>
              </a:ext>
            </a:extLst>
          </p:cNvPr>
          <p:cNvSpPr>
            <a:spLocks noGrp="1"/>
          </p:cNvSpPr>
          <p:nvPr/>
        </p:nvSpPr>
        <p:spPr>
          <a:xfrm>
            <a:off x="2428875" y="334327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50C2912-1052-47A2-8D41-EA68981F2E6D}"/>
              </a:ext>
            </a:extLst>
          </p:cNvPr>
          <p:cNvSpPr>
            <a:spLocks noGrp="1"/>
          </p:cNvSpPr>
          <p:nvPr/>
        </p:nvSpPr>
        <p:spPr>
          <a:xfrm>
            <a:off x="3429000" y="3343275"/>
            <a:ext cx="476250" cy="4762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6EB0CBF-5746-420E-9FD5-2B8B0ECECE9D}"/>
              </a:ext>
            </a:extLst>
          </p:cNvPr>
          <p:cNvSpPr>
            <a:spLocks noGrp="1"/>
          </p:cNvSpPr>
          <p:nvPr/>
        </p:nvSpPr>
        <p:spPr>
          <a:xfrm>
            <a:off x="4714875" y="3343275"/>
            <a:ext cx="552450" cy="5524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FE8FF3-DF8C-4290-A97B-33E3066318BF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2C76078-B4E8-473B-B55D-C063A15C82DD}"/>
              </a:ext>
            </a:extLst>
          </p:cNvPr>
          <p:cNvSpPr>
            <a:spLocks noGrp="1"/>
          </p:cNvSpPr>
          <p:nvPr/>
        </p:nvSpPr>
        <p:spPr>
          <a:xfrm>
            <a:off x="2428875" y="4086225"/>
            <a:ext cx="476250" cy="4762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22E7061-2C5F-4E87-81C6-C7396991A589}"/>
              </a:ext>
            </a:extLst>
          </p:cNvPr>
          <p:cNvSpPr>
            <a:spLocks noGrp="1"/>
          </p:cNvSpPr>
          <p:nvPr/>
        </p:nvSpPr>
        <p:spPr>
          <a:xfrm>
            <a:off x="3429000" y="4086225"/>
            <a:ext cx="552450" cy="552450"/>
          </a:xfrm>
          <a:prstGeom prst="ellipse">
            <a:avLst/>
          </a:prstGeom>
          <a:solidFill>
            <a:srgbClr val="7A4635"/>
          </a:solidFill>
          <a:ln w="0">
            <a:noFill/>
            <a:prstDash val="solid"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B57183E-50A3-440F-88E4-93E6BD4604D0}"/>
              </a:ext>
            </a:extLst>
          </p:cNvPr>
          <p:cNvSpPr>
            <a:spLocks noGrp="1"/>
          </p:cNvSpPr>
          <p:nvPr/>
        </p:nvSpPr>
        <p:spPr>
          <a:xfrm>
            <a:off x="4714875" y="4086225"/>
            <a:ext cx="400050" cy="40005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A8920A8-2E62-4469-87A7-D2FEACD08659}"/>
              </a:ext>
            </a:extLst>
          </p:cNvPr>
          <p:cNvSpPr>
            <a:spLocks noGrp="1"/>
          </p:cNvSpPr>
          <p:nvPr/>
        </p:nvSpPr>
        <p:spPr>
          <a:xfrm>
            <a:off x="952500" y="47148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Мальтен ортасы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89FE668-62BF-4889-AECD-7937116973D0}"/>
              </a:ext>
            </a:extLst>
          </p:cNvPr>
          <p:cNvSpPr>
            <a:spLocks noGrp="1"/>
          </p:cNvSpPr>
          <p:nvPr/>
        </p:nvSpPr>
        <p:spPr>
          <a:xfrm>
            <a:off x="3429000" y="4714875"/>
            <a:ext cx="2324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7202A"/>
                </a:solidFill>
              </a:defRPr>
            </a:defPPr>
            <a:lvl1pPr algn="l">
              <a:defRPr sz="1200" b="1">
                <a:solidFill>
                  <a:srgbClr val="17202A"/>
                </a:solidFill>
              </a:defRPr>
            </a:lvl1pPr>
            <a:lvl2pPr algn="l">
              <a:defRPr sz="1200" b="1">
                <a:solidFill>
                  <a:srgbClr val="17202A"/>
                </a:solidFill>
              </a:defRPr>
            </a:lvl2pPr>
            <a:lvl3pPr algn="l">
              <a:defRPr sz="1200" b="1">
                <a:solidFill>
                  <a:srgbClr val="17202A"/>
                </a:solidFill>
              </a:defRPr>
            </a:lvl3pPr>
            <a:lvl4pPr algn="l">
              <a:defRPr sz="1200" b="1">
                <a:solidFill>
                  <a:srgbClr val="17202A"/>
                </a:solidFill>
              </a:defRPr>
            </a:lvl4pPr>
            <a:lvl5pPr algn="l">
              <a:defRPr sz="1200" b="1">
                <a:solidFill>
                  <a:srgbClr val="17202A"/>
                </a:solidFill>
              </a:defRPr>
            </a:lvl5pPr>
            <a:lvl6pPr algn="l">
              <a:defRPr sz="1200" b="1">
                <a:solidFill>
                  <a:srgbClr val="17202A"/>
                </a:solidFill>
              </a:defRPr>
            </a:lvl6pPr>
            <a:lvl7pPr algn="l">
              <a:defRPr sz="1200" b="1">
                <a:solidFill>
                  <a:srgbClr val="17202A"/>
                </a:solidFill>
              </a:defRPr>
            </a:lvl7pPr>
            <a:lvl8pPr algn="l">
              <a:defRPr sz="1200" b="1">
                <a:solidFill>
                  <a:srgbClr val="17202A"/>
                </a:solidFill>
              </a:defRPr>
            </a:lvl8pPr>
            <a:lvl9pPr algn="l">
              <a:defRPr sz="1200" b="1">
                <a:solidFill>
                  <a:srgbClr val="17202A"/>
                </a:solidFill>
              </a:defRPr>
            </a:lvl9pPr>
          </a:lstStyle>
          <a:p>
            <a:pPr algn="l">
              <a:defRPr sz="1200" b="1">
                <a:solidFill>
                  <a:srgbClr val="17202A"/>
                </a:solidFill>
              </a:defRPr>
            </a:pPr>
            <a:r>
              <a:rPr sz="1200" b="1">
                <a:solidFill>
                  <a:srgbClr val="17202A"/>
                </a:solidFill>
              </a:rPr>
              <a:t>Асфальтен бөлшектері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F883F558-BCCD-470E-84B9-5E6BF5AAE936}"/>
              </a:ext>
            </a:extLst>
          </p:cNvPr>
          <p:cNvSpPr>
            <a:spLocks noGrp="1"/>
          </p:cNvSpPr>
          <p:nvPr/>
        </p:nvSpPr>
        <p:spPr>
          <a:xfrm>
            <a:off x="6667500" y="1638300"/>
            <a:ext cx="4667250" cy="1581150"/>
          </a:xfrm>
          <a:prstGeom prst="roundRect">
            <a:avLst>
              <a:gd name="adj" fmla="val 722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E492BAC-65C5-4216-BD93-03FD3422CFF1}"/>
              </a:ext>
            </a:extLst>
          </p:cNvPr>
          <p:cNvSpPr>
            <a:spLocks noGrp="1"/>
          </p:cNvSpPr>
          <p:nvPr/>
        </p:nvSpPr>
        <p:spPr>
          <a:xfrm>
            <a:off x="6667500" y="1638300"/>
            <a:ext cx="76200" cy="15811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343A2BE-4334-4A3B-9305-949D680E67D5}"/>
              </a:ext>
            </a:extLst>
          </p:cNvPr>
          <p:cNvSpPr>
            <a:spLocks noGrp="1"/>
          </p:cNvSpPr>
          <p:nvPr/>
        </p:nvSpPr>
        <p:spPr>
          <a:xfrm>
            <a:off x="6896100" y="1809750"/>
            <a:ext cx="426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Қарапайым модель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39D58E9-E8AC-4E46-A077-D0A45A0A63CF}"/>
              </a:ext>
            </a:extLst>
          </p:cNvPr>
          <p:cNvSpPr>
            <a:spLocks noGrp="1"/>
          </p:cNvSpPr>
          <p:nvPr/>
        </p:nvSpPr>
        <p:spPr>
          <a:xfrm>
            <a:off x="6896100" y="2266950"/>
            <a:ext cx="42672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Асфальтендер дисперстік бөлшек ретінде, ал майлар мен шайырлар оларды қоршаған орта ретінде қарастырылады.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0FC7A05-0665-4FF3-8556-0FC614B777E0}"/>
              </a:ext>
            </a:extLst>
          </p:cNvPr>
          <p:cNvSpPr>
            <a:spLocks noGrp="1"/>
          </p:cNvSpPr>
          <p:nvPr/>
        </p:nvSpPr>
        <p:spPr>
          <a:xfrm>
            <a:off x="6667500" y="3562350"/>
            <a:ext cx="4667250" cy="1581150"/>
          </a:xfrm>
          <a:prstGeom prst="roundRect">
            <a:avLst>
              <a:gd name="adj" fmla="val 722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3B045E5-50EF-44B2-8A45-F8CACE4FBF8B}"/>
              </a:ext>
            </a:extLst>
          </p:cNvPr>
          <p:cNvSpPr>
            <a:spLocks noGrp="1"/>
          </p:cNvSpPr>
          <p:nvPr/>
        </p:nvSpPr>
        <p:spPr>
          <a:xfrm>
            <a:off x="6667500" y="3562350"/>
            <a:ext cx="76200" cy="15811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638E35B-07E9-496A-A142-BBE24AE6661C}"/>
              </a:ext>
            </a:extLst>
          </p:cNvPr>
          <p:cNvSpPr>
            <a:spLocks noGrp="1"/>
          </p:cNvSpPr>
          <p:nvPr/>
        </p:nvSpPr>
        <p:spPr>
          <a:xfrm>
            <a:off x="6896100" y="3733800"/>
            <a:ext cx="426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Неліктен маңызды?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F077F1B-5EB2-4955-8E74-925811812F01}"/>
              </a:ext>
            </a:extLst>
          </p:cNvPr>
          <p:cNvSpPr>
            <a:spLocks noGrp="1"/>
          </p:cNvSpPr>
          <p:nvPr/>
        </p:nvSpPr>
        <p:spPr>
          <a:xfrm>
            <a:off x="6896100" y="4191000"/>
            <a:ext cx="42672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Құрылым өзгерсе, битумның ағуы, серпімділігі және температураға сезімталдығы өзгереді.</a:t>
            </a:r>
          </a:p>
        </p:txBody>
      </p:sp>
    </p:spTree>
    <p:extLst>
      <p:ext uri="{BB962C8B-B14F-4D97-AF65-F5344CB8AC3E}">
        <p14:creationId xmlns:p14="http://schemas.microsoft.com/office/powerpoint/2010/main" val="52971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6423E3D-1053-4C1D-ADE2-2FA2B7EBEF59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91531B-635E-4F30-9B36-97001EC77CB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AC4176-3E0B-4D03-AE6D-AE1FF6CBA085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Негізгі физика-механикалық қасиеттер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9CAC96-CB60-4D27-A528-DC2F9A549332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69888E9-FDF5-4DCD-A1FB-59FCC4771E1E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C51924-D409-4AC0-971E-0A794165E1F3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76200" cy="16192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BE2971C-E6A5-41CA-B648-FE8CD2A25E0C}"/>
              </a:ext>
            </a:extLst>
          </p:cNvPr>
          <p:cNvSpPr>
            <a:spLocks noGrp="1"/>
          </p:cNvSpPr>
          <p:nvPr/>
        </p:nvSpPr>
        <p:spPr>
          <a:xfrm>
            <a:off x="895350" y="16954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Пенетрация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0E8EF0-7F9E-4FFB-ADDE-BCA27EB049DF}"/>
              </a:ext>
            </a:extLst>
          </p:cNvPr>
          <p:cNvSpPr>
            <a:spLocks noGrp="1"/>
          </p:cNvSpPr>
          <p:nvPr/>
        </p:nvSpPr>
        <p:spPr>
          <a:xfrm>
            <a:off x="895350" y="21526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Иненің ену тереңдігі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CB975AA-A445-412B-BF21-11697BAD6137}"/>
              </a:ext>
            </a:extLst>
          </p:cNvPr>
          <p:cNvSpPr>
            <a:spLocks noGrp="1"/>
          </p:cNvSpPr>
          <p:nvPr/>
        </p:nvSpPr>
        <p:spPr>
          <a:xfrm>
            <a:off x="4524375" y="15240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8190160-B319-4EE3-A8DD-4324EDED8D30}"/>
              </a:ext>
            </a:extLst>
          </p:cNvPr>
          <p:cNvSpPr>
            <a:spLocks noGrp="1"/>
          </p:cNvSpPr>
          <p:nvPr/>
        </p:nvSpPr>
        <p:spPr>
          <a:xfrm>
            <a:off x="4524375" y="1524000"/>
            <a:ext cx="76200" cy="16192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932CF82-7BD0-4C0E-89E9-EEE41F40185C}"/>
              </a:ext>
            </a:extLst>
          </p:cNvPr>
          <p:cNvSpPr>
            <a:spLocks noGrp="1"/>
          </p:cNvSpPr>
          <p:nvPr/>
        </p:nvSpPr>
        <p:spPr>
          <a:xfrm>
            <a:off x="4752975" y="16954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Жұмсару температурасы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DFB5274-8691-4A10-BA9B-BE455FA993E2}"/>
              </a:ext>
            </a:extLst>
          </p:cNvPr>
          <p:cNvSpPr>
            <a:spLocks noGrp="1"/>
          </p:cNvSpPr>
          <p:nvPr/>
        </p:nvSpPr>
        <p:spPr>
          <a:xfrm>
            <a:off x="4752975" y="21526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Қызғанда жұмсару шегі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7FED1DB5-10A8-42CF-8FF8-DECB14A61BC3}"/>
              </a:ext>
            </a:extLst>
          </p:cNvPr>
          <p:cNvSpPr>
            <a:spLocks noGrp="1"/>
          </p:cNvSpPr>
          <p:nvPr/>
        </p:nvSpPr>
        <p:spPr>
          <a:xfrm>
            <a:off x="8382000" y="15240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FF1CE49-3247-4740-9331-3F566A3ECC58}"/>
              </a:ext>
            </a:extLst>
          </p:cNvPr>
          <p:cNvSpPr>
            <a:spLocks noGrp="1"/>
          </p:cNvSpPr>
          <p:nvPr/>
        </p:nvSpPr>
        <p:spPr>
          <a:xfrm>
            <a:off x="8382000" y="1524000"/>
            <a:ext cx="76200" cy="16192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86DB9CC-36EA-464E-8DA7-3632C0BC112B}"/>
              </a:ext>
            </a:extLst>
          </p:cNvPr>
          <p:cNvSpPr>
            <a:spLocks noGrp="1"/>
          </p:cNvSpPr>
          <p:nvPr/>
        </p:nvSpPr>
        <p:spPr>
          <a:xfrm>
            <a:off x="8610600" y="16954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Созылғыштық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483E296-642D-4FC4-84C6-791BF5178240}"/>
              </a:ext>
            </a:extLst>
          </p:cNvPr>
          <p:cNvSpPr>
            <a:spLocks noGrp="1"/>
          </p:cNvSpPr>
          <p:nvPr/>
        </p:nvSpPr>
        <p:spPr>
          <a:xfrm>
            <a:off x="8610600" y="21526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Үзілгенге дейін созылуы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C01213B-C20A-4E00-8570-16A9FE748596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F507AE0-1F47-4641-9811-6CA04A85A81C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76200" cy="161925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AE8BAA3-2750-4AA5-8FA9-ABBABBA025ED}"/>
              </a:ext>
            </a:extLst>
          </p:cNvPr>
          <p:cNvSpPr>
            <a:spLocks noGrp="1"/>
          </p:cNvSpPr>
          <p:nvPr/>
        </p:nvSpPr>
        <p:spPr>
          <a:xfrm>
            <a:off x="895350" y="37909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Морттық температурасы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CC9E1C7-F1EF-4E2E-8DCA-99C39F2891E5}"/>
              </a:ext>
            </a:extLst>
          </p:cNvPr>
          <p:cNvSpPr>
            <a:spLocks noGrp="1"/>
          </p:cNvSpPr>
          <p:nvPr/>
        </p:nvSpPr>
        <p:spPr>
          <a:xfrm>
            <a:off x="895350" y="42481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Суықта морт күйге өтуі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774293F-318C-402C-9BAE-24B5EFC1BC79}"/>
              </a:ext>
            </a:extLst>
          </p:cNvPr>
          <p:cNvSpPr>
            <a:spLocks noGrp="1"/>
          </p:cNvSpPr>
          <p:nvPr/>
        </p:nvSpPr>
        <p:spPr>
          <a:xfrm>
            <a:off x="4524375" y="36195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79B10D6-987B-499E-B7A6-91445D6CB925}"/>
              </a:ext>
            </a:extLst>
          </p:cNvPr>
          <p:cNvSpPr>
            <a:spLocks noGrp="1"/>
          </p:cNvSpPr>
          <p:nvPr/>
        </p:nvSpPr>
        <p:spPr>
          <a:xfrm>
            <a:off x="4524375" y="3619500"/>
            <a:ext cx="76200" cy="1619250"/>
          </a:xfrm>
          <a:prstGeom prst="rect">
            <a:avLst/>
          </a:prstGeom>
          <a:solidFill>
            <a:srgbClr val="12263A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78F69F2-3F91-42EF-BBC1-D65F91D08A89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Тұтқырлық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B739B80-E077-4D00-A4FC-AFDFCC5AB03A}"/>
              </a:ext>
            </a:extLst>
          </p:cNvPr>
          <p:cNvSpPr>
            <a:spLocks noGrp="1"/>
          </p:cNvSpPr>
          <p:nvPr/>
        </p:nvSpPr>
        <p:spPr>
          <a:xfrm>
            <a:off x="4752975" y="42481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Ағуға қарсылық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66DEB3CD-423E-45AF-950E-3C5C3BEC9670}"/>
              </a:ext>
            </a:extLst>
          </p:cNvPr>
          <p:cNvSpPr>
            <a:spLocks noGrp="1"/>
          </p:cNvSpPr>
          <p:nvPr/>
        </p:nvSpPr>
        <p:spPr>
          <a:xfrm>
            <a:off x="8382000" y="3619500"/>
            <a:ext cx="34290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46F5B41-2B44-46ED-87F6-4D84B0BD6CA5}"/>
              </a:ext>
            </a:extLst>
          </p:cNvPr>
          <p:cNvSpPr>
            <a:spLocks noGrp="1"/>
          </p:cNvSpPr>
          <p:nvPr/>
        </p:nvSpPr>
        <p:spPr>
          <a:xfrm>
            <a:off x="8382000" y="3619500"/>
            <a:ext cx="76200" cy="1619250"/>
          </a:xfrm>
          <a:prstGeom prst="rect">
            <a:avLst/>
          </a:prstGeom>
          <a:solidFill>
            <a:srgbClr val="667C3E"/>
          </a:solidFill>
          <a:ln w="0">
            <a:noFill/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18033F6-4202-4426-A440-1245070D117D}"/>
              </a:ext>
            </a:extLst>
          </p:cNvPr>
          <p:cNvSpPr>
            <a:spLocks noGrp="1"/>
          </p:cNvSpPr>
          <p:nvPr/>
        </p:nvSpPr>
        <p:spPr>
          <a:xfrm>
            <a:off x="8610600" y="3790950"/>
            <a:ext cx="3028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Адгезия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AC6D0F0-A772-40B3-8559-35ED84433EB9}"/>
              </a:ext>
            </a:extLst>
          </p:cNvPr>
          <p:cNvSpPr>
            <a:spLocks noGrp="1"/>
          </p:cNvSpPr>
          <p:nvPr/>
        </p:nvSpPr>
        <p:spPr>
          <a:xfrm>
            <a:off x="8610600" y="4248150"/>
            <a:ext cx="3028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Тас бетіне жабысуы</a:t>
            </a:r>
          </a:p>
        </p:txBody>
      </p:sp>
    </p:spTree>
    <p:extLst>
      <p:ext uri="{BB962C8B-B14F-4D97-AF65-F5344CB8AC3E}">
        <p14:creationId xmlns:p14="http://schemas.microsoft.com/office/powerpoint/2010/main" val="33445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5D11A74-6530-40C0-9AAF-6A485B7489E8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BF127EC-972B-4794-B14A-11071474A11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B62F39-CEA3-4357-995B-6463382C22CF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Пенетрация битумның қаттылығын сипаттайды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3C7BA8-6EFE-4F5D-AE2E-507C6118CEF5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8741D1F-D49B-4A05-BFA0-434B775B600F}"/>
              </a:ext>
            </a:extLst>
          </p:cNvPr>
          <p:cNvSpPr>
            <a:spLocks noGrp="1"/>
          </p:cNvSpPr>
          <p:nvPr/>
        </p:nvSpPr>
        <p:spPr>
          <a:xfrm>
            <a:off x="857250" y="1638300"/>
            <a:ext cx="44767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E10D76-8F8B-458B-AF20-0FF4E49FEF41}"/>
              </a:ext>
            </a:extLst>
          </p:cNvPr>
          <p:cNvSpPr>
            <a:spLocks noGrp="1"/>
          </p:cNvSpPr>
          <p:nvPr/>
        </p:nvSpPr>
        <p:spPr>
          <a:xfrm>
            <a:off x="1466850" y="3600450"/>
            <a:ext cx="3238500" cy="838200"/>
          </a:xfrm>
          <a:prstGeom prst="rect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DDB2905-E4CE-43BA-8368-B62C222E1728}"/>
              </a:ext>
            </a:extLst>
          </p:cNvPr>
          <p:cNvSpPr>
            <a:spLocks noGrp="1"/>
          </p:cNvSpPr>
          <p:nvPr/>
        </p:nvSpPr>
        <p:spPr>
          <a:xfrm>
            <a:off x="3086100" y="2076450"/>
            <a:ext cx="0" cy="1524000"/>
          </a:xfrm>
          <a:prstGeom prst="line">
            <a:avLst/>
          </a:prstGeom>
          <a:noFill/>
          <a:ln w="9525">
            <a:solidFill>
              <a:srgbClr val="C84C3A"/>
            </a:solidFill>
            <a:prstDash val="solid"/>
          </a:ln>
        </p:spPr>
      </p:sp>
      <p:sp>
        <p:nvSpPr>
          <p:cNvPr id="8" name="Равнобедренный треугольник 7">
            <a:extLst>
              <a:ext uri="{FF2B5EF4-FFF2-40B4-BE49-F238E27FC236}">
                <a16:creationId xmlns:a16="http://schemas.microsoft.com/office/drawing/2014/main" id="{19D476E2-B126-476D-8369-F6299B6C5C62}"/>
              </a:ext>
            </a:extLst>
          </p:cNvPr>
          <p:cNvSpPr>
            <a:spLocks noGrp="1"/>
          </p:cNvSpPr>
          <p:nvPr/>
        </p:nvSpPr>
        <p:spPr>
          <a:xfrm>
            <a:off x="2914650" y="3238500"/>
            <a:ext cx="361950" cy="457200"/>
          </a:xfrm>
          <a:prstGeom prst="triangle">
            <a:avLst/>
          </a:prstGeom>
          <a:solidFill>
            <a:srgbClr val="C84C3A"/>
          </a:solidFill>
          <a:ln w="9525">
            <a:solidFill>
              <a:srgbClr val="C84C3A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73F580-1953-4EFE-A071-E4C3687EB829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142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C84C3A"/>
                </a:solidFill>
              </a:defRPr>
            </a:defPPr>
            <a:lvl1pPr algn="l">
              <a:defRPr sz="1275" b="1">
                <a:solidFill>
                  <a:srgbClr val="C84C3A"/>
                </a:solidFill>
              </a:defRPr>
            </a:lvl1pPr>
            <a:lvl2pPr algn="l">
              <a:defRPr sz="1275" b="1">
                <a:solidFill>
                  <a:srgbClr val="C84C3A"/>
                </a:solidFill>
              </a:defRPr>
            </a:lvl2pPr>
            <a:lvl3pPr algn="l">
              <a:defRPr sz="1275" b="1">
                <a:solidFill>
                  <a:srgbClr val="C84C3A"/>
                </a:solidFill>
              </a:defRPr>
            </a:lvl3pPr>
            <a:lvl4pPr algn="l">
              <a:defRPr sz="1275" b="1">
                <a:solidFill>
                  <a:srgbClr val="C84C3A"/>
                </a:solidFill>
              </a:defRPr>
            </a:lvl4pPr>
            <a:lvl5pPr algn="l">
              <a:defRPr sz="1275" b="1">
                <a:solidFill>
                  <a:srgbClr val="C84C3A"/>
                </a:solidFill>
              </a:defRPr>
            </a:lvl5pPr>
            <a:lvl6pPr algn="l">
              <a:defRPr sz="1275" b="1">
                <a:solidFill>
                  <a:srgbClr val="C84C3A"/>
                </a:solidFill>
              </a:defRPr>
            </a:lvl6pPr>
            <a:lvl7pPr algn="l">
              <a:defRPr sz="1275" b="1">
                <a:solidFill>
                  <a:srgbClr val="C84C3A"/>
                </a:solidFill>
              </a:defRPr>
            </a:lvl7pPr>
            <a:lvl8pPr algn="l">
              <a:defRPr sz="1275" b="1">
                <a:solidFill>
                  <a:srgbClr val="C84C3A"/>
                </a:solidFill>
              </a:defRPr>
            </a:lvl8pPr>
            <a:lvl9pPr algn="l">
              <a:defRPr sz="1275" b="1">
                <a:solidFill>
                  <a:srgbClr val="C84C3A"/>
                </a:solidFill>
              </a:defRPr>
            </a:lvl9pPr>
          </a:lstStyle>
          <a:p>
            <a:pPr algn="l">
              <a:defRPr sz="1275" b="1">
                <a:solidFill>
                  <a:srgbClr val="C84C3A"/>
                </a:solidFill>
              </a:defRPr>
            </a:pPr>
            <a:r>
              <a:rPr sz="1275" b="1">
                <a:solidFill>
                  <a:srgbClr val="C84C3A"/>
                </a:solidFill>
              </a:rPr>
              <a:t>Стандартты ине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25896B-E0C1-4B01-81F6-CC5609BE9988}"/>
              </a:ext>
            </a:extLst>
          </p:cNvPr>
          <p:cNvSpPr>
            <a:spLocks noGrp="1"/>
          </p:cNvSpPr>
          <p:nvPr/>
        </p:nvSpPr>
        <p:spPr>
          <a:xfrm>
            <a:off x="2333625" y="3829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Битум үлгісі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60EE4F6-9105-43D0-B9D9-DD1644F6A62C}"/>
              </a:ext>
            </a:extLst>
          </p:cNvPr>
          <p:cNvSpPr>
            <a:spLocks noGrp="1"/>
          </p:cNvSpPr>
          <p:nvPr/>
        </p:nvSpPr>
        <p:spPr>
          <a:xfrm>
            <a:off x="6000750" y="1638300"/>
            <a:ext cx="50482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EBEFD2-54B2-47C6-93EE-BA28119344CD}"/>
              </a:ext>
            </a:extLst>
          </p:cNvPr>
          <p:cNvSpPr>
            <a:spLocks noGrp="1"/>
          </p:cNvSpPr>
          <p:nvPr/>
        </p:nvSpPr>
        <p:spPr>
          <a:xfrm>
            <a:off x="6000750" y="1638300"/>
            <a:ext cx="76200" cy="14287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6CF96FA-C760-4BD9-90D2-F5A110B06788}"/>
              </a:ext>
            </a:extLst>
          </p:cNvPr>
          <p:cNvSpPr>
            <a:spLocks noGrp="1"/>
          </p:cNvSpPr>
          <p:nvPr/>
        </p:nvSpPr>
        <p:spPr>
          <a:xfrm>
            <a:off x="6229350" y="1809750"/>
            <a:ext cx="4648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Өлшеу мағынасы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1E22941-13D2-40F8-A078-61F3E2778FC6}"/>
              </a:ext>
            </a:extLst>
          </p:cNvPr>
          <p:cNvSpPr>
            <a:spLocks noGrp="1"/>
          </p:cNvSpPr>
          <p:nvPr/>
        </p:nvSpPr>
        <p:spPr>
          <a:xfrm>
            <a:off x="6229350" y="2266950"/>
            <a:ext cx="46482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Белгілі температурада, жүктемеде және уақытта иненің битумға ену тереңдігі анықталады.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85ADDDF-2D1F-48E5-849B-A466E3374A83}"/>
              </a:ext>
            </a:extLst>
          </p:cNvPr>
          <p:cNvSpPr>
            <a:spLocks noGrp="1"/>
          </p:cNvSpPr>
          <p:nvPr/>
        </p:nvSpPr>
        <p:spPr>
          <a:xfrm>
            <a:off x="6000750" y="3390900"/>
            <a:ext cx="50482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F4E244-9DA0-4B35-9865-546CC2ED9C2D}"/>
              </a:ext>
            </a:extLst>
          </p:cNvPr>
          <p:cNvSpPr>
            <a:spLocks noGrp="1"/>
          </p:cNvSpPr>
          <p:nvPr/>
        </p:nvSpPr>
        <p:spPr>
          <a:xfrm>
            <a:off x="6000750" y="3390900"/>
            <a:ext cx="76200" cy="14287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9F2ED11-E8A9-4BD7-BF2B-E4C8C928F423}"/>
              </a:ext>
            </a:extLst>
          </p:cNvPr>
          <p:cNvSpPr>
            <a:spLocks noGrp="1"/>
          </p:cNvSpPr>
          <p:nvPr/>
        </p:nvSpPr>
        <p:spPr>
          <a:xfrm>
            <a:off x="6229350" y="3562350"/>
            <a:ext cx="4648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Нәтижені оқу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FDB54EF-24BD-4521-908C-51A25DB717F4}"/>
              </a:ext>
            </a:extLst>
          </p:cNvPr>
          <p:cNvSpPr>
            <a:spLocks noGrp="1"/>
          </p:cNvSpPr>
          <p:nvPr/>
        </p:nvSpPr>
        <p:spPr>
          <a:xfrm>
            <a:off x="6229350" y="4019550"/>
            <a:ext cx="46482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Пенетрация үлкен болса, битум жұмсағырақ. Пенетрация аз болса, битум қаттырақ.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22E52FA-6E5E-4828-868F-D84D0569E8A5}"/>
              </a:ext>
            </a:extLst>
          </p:cNvPr>
          <p:cNvSpPr>
            <a:spLocks noGrp="1"/>
          </p:cNvSpPr>
          <p:nvPr/>
        </p:nvSpPr>
        <p:spPr>
          <a:xfrm>
            <a:off x="7191375" y="52006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650" b="1">
                <a:solidFill>
                  <a:srgbClr val="12263A"/>
                </a:solidFill>
              </a:defRPr>
            </a:defPPr>
            <a:lvl1pPr algn="ctr">
              <a:defRPr sz="1650" b="1">
                <a:solidFill>
                  <a:srgbClr val="12263A"/>
                </a:solidFill>
              </a:defRPr>
            </a:lvl1pPr>
            <a:lvl2pPr algn="ctr">
              <a:defRPr sz="1650" b="1">
                <a:solidFill>
                  <a:srgbClr val="12263A"/>
                </a:solidFill>
              </a:defRPr>
            </a:lvl2pPr>
            <a:lvl3pPr algn="ctr">
              <a:defRPr sz="1650" b="1">
                <a:solidFill>
                  <a:srgbClr val="12263A"/>
                </a:solidFill>
              </a:defRPr>
            </a:lvl3pPr>
            <a:lvl4pPr algn="ctr">
              <a:defRPr sz="1650" b="1">
                <a:solidFill>
                  <a:srgbClr val="12263A"/>
                </a:solidFill>
              </a:defRPr>
            </a:lvl4pPr>
            <a:lvl5pPr algn="ctr">
              <a:defRPr sz="1650" b="1">
                <a:solidFill>
                  <a:srgbClr val="12263A"/>
                </a:solidFill>
              </a:defRPr>
            </a:lvl5pPr>
            <a:lvl6pPr algn="ctr">
              <a:defRPr sz="1650" b="1">
                <a:solidFill>
                  <a:srgbClr val="12263A"/>
                </a:solidFill>
              </a:defRPr>
            </a:lvl6pPr>
            <a:lvl7pPr algn="ctr">
              <a:defRPr sz="1650" b="1">
                <a:solidFill>
                  <a:srgbClr val="12263A"/>
                </a:solidFill>
              </a:defRPr>
            </a:lvl7pPr>
            <a:lvl8pPr algn="ctr">
              <a:defRPr sz="1650" b="1">
                <a:solidFill>
                  <a:srgbClr val="12263A"/>
                </a:solidFill>
              </a:defRPr>
            </a:lvl8pPr>
            <a:lvl9pPr algn="ctr">
              <a:defRPr sz="1650" b="1">
                <a:solidFill>
                  <a:srgbClr val="12263A"/>
                </a:solidFill>
              </a:defRPr>
            </a:lvl9pPr>
          </a:lstStyle>
          <a:p>
            <a:pPr algn="ctr">
              <a:defRPr sz="1650" b="1">
                <a:solidFill>
                  <a:srgbClr val="12263A"/>
                </a:solidFill>
              </a:defRPr>
            </a:pPr>
            <a:r>
              <a:rPr sz="1650" b="1">
                <a:solidFill>
                  <a:srgbClr val="12263A"/>
                </a:solidFill>
              </a:rPr>
              <a:t>Өлшем бірлігі: 0,1 мм</a:t>
            </a:r>
          </a:p>
        </p:txBody>
      </p:sp>
    </p:spTree>
    <p:extLst>
      <p:ext uri="{BB962C8B-B14F-4D97-AF65-F5344CB8AC3E}">
        <p14:creationId xmlns:p14="http://schemas.microsoft.com/office/powerpoint/2010/main" val="337824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5B9C4A2-8504-471F-AA82-DF8E2987E67D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7FA3B7-F38B-4001-817A-92BD77CAAED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B72BED2-DD66-45DB-A529-04C09053ECFE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Жұмсару температурасы және созылғыштық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804F6B-D1D9-4A88-B99D-3B9469E90D1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D88EDA8-7633-4B9B-A426-8F1C91CA4CFF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523875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0073890-D313-4D79-B7CE-76F88DF45CFF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76200" cy="209550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0018A6-1434-430B-A3D3-BD29BE162828}"/>
              </a:ext>
            </a:extLst>
          </p:cNvPr>
          <p:cNvSpPr>
            <a:spLocks noGrp="1"/>
          </p:cNvSpPr>
          <p:nvPr/>
        </p:nvSpPr>
        <p:spPr>
          <a:xfrm>
            <a:off x="914400" y="1752600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Сақина және шар әдісі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4370FB-F803-437F-BF91-E00DB4C81014}"/>
              </a:ext>
            </a:extLst>
          </p:cNvPr>
          <p:cNvSpPr>
            <a:spLocks noGrp="1"/>
          </p:cNvSpPr>
          <p:nvPr/>
        </p:nvSpPr>
        <p:spPr>
          <a:xfrm>
            <a:off x="914400" y="2209800"/>
            <a:ext cx="48387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Битум қыздырылғанда шардың әсерінен белгіленген деңгейге дейін деформацияланатын температура анықталады.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F69F549-7B57-4D8F-8593-3159D30ED143}"/>
              </a:ext>
            </a:extLst>
          </p:cNvPr>
          <p:cNvSpPr>
            <a:spLocks noGrp="1"/>
          </p:cNvSpPr>
          <p:nvPr/>
        </p:nvSpPr>
        <p:spPr>
          <a:xfrm>
            <a:off x="6267450" y="1581150"/>
            <a:ext cx="523875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9D88D97-F6D3-4C80-8C27-A2C6972CEC3C}"/>
              </a:ext>
            </a:extLst>
          </p:cNvPr>
          <p:cNvSpPr>
            <a:spLocks noGrp="1"/>
          </p:cNvSpPr>
          <p:nvPr/>
        </p:nvSpPr>
        <p:spPr>
          <a:xfrm>
            <a:off x="6267450" y="1581150"/>
            <a:ext cx="76200" cy="20955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86E758E-F7D9-4EC9-8240-060ECD4DB6D8}"/>
              </a:ext>
            </a:extLst>
          </p:cNvPr>
          <p:cNvSpPr>
            <a:spLocks noGrp="1"/>
          </p:cNvSpPr>
          <p:nvPr/>
        </p:nvSpPr>
        <p:spPr>
          <a:xfrm>
            <a:off x="6496050" y="1752600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Дуктилометр әдісі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A67702F-6F2E-4018-AC94-B929B90F11CA}"/>
              </a:ext>
            </a:extLst>
          </p:cNvPr>
          <p:cNvSpPr>
            <a:spLocks noGrp="1"/>
          </p:cNvSpPr>
          <p:nvPr/>
        </p:nvSpPr>
        <p:spPr>
          <a:xfrm>
            <a:off x="6496050" y="2209800"/>
            <a:ext cx="48387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Битум үлгісі тұрақты температурада созылады. Үзілу кезіндегі ұзындық созылғыштықты сипаттайды.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543A0F-C335-4B5E-BEBF-7D2B010CFE8F}"/>
              </a:ext>
            </a:extLst>
          </p:cNvPr>
          <p:cNvSpPr>
            <a:spLocks noGrp="1"/>
          </p:cNvSpPr>
          <p:nvPr/>
        </p:nvSpPr>
        <p:spPr>
          <a:xfrm>
            <a:off x="1066800" y="4229100"/>
            <a:ext cx="4343400" cy="228600"/>
          </a:xfrm>
          <a:prstGeom prst="rect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424D1C1-467E-4503-A5F8-03E31711A5D7}"/>
              </a:ext>
            </a:extLst>
          </p:cNvPr>
          <p:cNvSpPr>
            <a:spLocks noGrp="1"/>
          </p:cNvSpPr>
          <p:nvPr/>
        </p:nvSpPr>
        <p:spPr>
          <a:xfrm>
            <a:off x="2952750" y="3943350"/>
            <a:ext cx="552450" cy="552450"/>
          </a:xfrm>
          <a:prstGeom prst="ellipse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0E2D6D7-2A25-4D30-8E18-7E2F1CF54488}"/>
              </a:ext>
            </a:extLst>
          </p:cNvPr>
          <p:cNvSpPr>
            <a:spLocks noGrp="1"/>
          </p:cNvSpPr>
          <p:nvPr/>
        </p:nvSpPr>
        <p:spPr>
          <a:xfrm>
            <a:off x="6838950" y="4343400"/>
            <a:ext cx="4000500" cy="0"/>
          </a:xfrm>
          <a:prstGeom prst="line">
            <a:avLst/>
          </a:prstGeom>
          <a:noFill/>
          <a:ln w="9525">
            <a:solidFill>
              <a:srgbClr val="191919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2042EE1-DA78-4968-86E0-466112BFDE4F}"/>
              </a:ext>
            </a:extLst>
          </p:cNvPr>
          <p:cNvSpPr>
            <a:spLocks noGrp="1"/>
          </p:cNvSpPr>
          <p:nvPr/>
        </p:nvSpPr>
        <p:spPr>
          <a:xfrm>
            <a:off x="6667500" y="4162425"/>
            <a:ext cx="552450" cy="361950"/>
          </a:xfrm>
          <a:prstGeom prst="rect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A8280D6-7EF9-489B-A79A-6788F2057EA5}"/>
              </a:ext>
            </a:extLst>
          </p:cNvPr>
          <p:cNvSpPr>
            <a:spLocks noGrp="1"/>
          </p:cNvSpPr>
          <p:nvPr/>
        </p:nvSpPr>
        <p:spPr>
          <a:xfrm>
            <a:off x="10458450" y="4162425"/>
            <a:ext cx="552450" cy="361950"/>
          </a:xfrm>
          <a:prstGeom prst="rect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5D0B9A7-FB0D-4694-89D9-5BC810C14B8D}"/>
              </a:ext>
            </a:extLst>
          </p:cNvPr>
          <p:cNvSpPr>
            <a:spLocks noGrp="1"/>
          </p:cNvSpPr>
          <p:nvPr/>
        </p:nvSpPr>
        <p:spPr>
          <a:xfrm>
            <a:off x="847725" y="4895850"/>
            <a:ext cx="4953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C84C3A"/>
                </a:solidFill>
              </a:defRPr>
            </a:defPPr>
            <a:lvl1pPr algn="ctr">
              <a:defRPr sz="1500" b="1">
                <a:solidFill>
                  <a:srgbClr val="C84C3A"/>
                </a:solidFill>
              </a:defRPr>
            </a:lvl1pPr>
            <a:lvl2pPr algn="ctr">
              <a:defRPr sz="1500" b="1">
                <a:solidFill>
                  <a:srgbClr val="C84C3A"/>
                </a:solidFill>
              </a:defRPr>
            </a:lvl2pPr>
            <a:lvl3pPr algn="ctr">
              <a:defRPr sz="1500" b="1">
                <a:solidFill>
                  <a:srgbClr val="C84C3A"/>
                </a:solidFill>
              </a:defRPr>
            </a:lvl3pPr>
            <a:lvl4pPr algn="ctr">
              <a:defRPr sz="1500" b="1">
                <a:solidFill>
                  <a:srgbClr val="C84C3A"/>
                </a:solidFill>
              </a:defRPr>
            </a:lvl4pPr>
            <a:lvl5pPr algn="ctr">
              <a:defRPr sz="1500" b="1">
                <a:solidFill>
                  <a:srgbClr val="C84C3A"/>
                </a:solidFill>
              </a:defRPr>
            </a:lvl5pPr>
            <a:lvl6pPr algn="ctr">
              <a:defRPr sz="1500" b="1">
                <a:solidFill>
                  <a:srgbClr val="C84C3A"/>
                </a:solidFill>
              </a:defRPr>
            </a:lvl6pPr>
            <a:lvl7pPr algn="ctr">
              <a:defRPr sz="1500" b="1">
                <a:solidFill>
                  <a:srgbClr val="C84C3A"/>
                </a:solidFill>
              </a:defRPr>
            </a:lvl7pPr>
            <a:lvl8pPr algn="ctr">
              <a:defRPr sz="1500" b="1">
                <a:solidFill>
                  <a:srgbClr val="C84C3A"/>
                </a:solidFill>
              </a:defRPr>
            </a:lvl8pPr>
            <a:lvl9pPr algn="ctr">
              <a:defRPr sz="1500" b="1">
                <a:solidFill>
                  <a:srgbClr val="C84C3A"/>
                </a:solidFill>
              </a:defRPr>
            </a:lvl9pPr>
          </a:lstStyle>
          <a:p>
            <a:pPr algn="ctr">
              <a:defRPr sz="1500" b="1">
                <a:solidFill>
                  <a:srgbClr val="C84C3A"/>
                </a:solidFill>
              </a:defRPr>
            </a:pPr>
            <a:r>
              <a:rPr sz="1500" b="1">
                <a:solidFill>
                  <a:srgbClr val="C84C3A"/>
                </a:solidFill>
              </a:rPr>
              <a:t>Жоғары жұмсару температурасы ыстық климатқа төзімділікті арттырады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E427F51-EF4C-43A9-B463-0EAD5A293AC3}"/>
              </a:ext>
            </a:extLst>
          </p:cNvPr>
          <p:cNvSpPr>
            <a:spLocks noGrp="1"/>
          </p:cNvSpPr>
          <p:nvPr/>
        </p:nvSpPr>
        <p:spPr>
          <a:xfrm>
            <a:off x="6419850" y="4895850"/>
            <a:ext cx="4953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1E6091"/>
                </a:solidFill>
              </a:defRPr>
            </a:defPPr>
            <a:lvl1pPr algn="ctr">
              <a:defRPr sz="1500" b="1">
                <a:solidFill>
                  <a:srgbClr val="1E6091"/>
                </a:solidFill>
              </a:defRPr>
            </a:lvl1pPr>
            <a:lvl2pPr algn="ctr">
              <a:defRPr sz="1500" b="1">
                <a:solidFill>
                  <a:srgbClr val="1E6091"/>
                </a:solidFill>
              </a:defRPr>
            </a:lvl2pPr>
            <a:lvl3pPr algn="ctr">
              <a:defRPr sz="1500" b="1">
                <a:solidFill>
                  <a:srgbClr val="1E6091"/>
                </a:solidFill>
              </a:defRPr>
            </a:lvl3pPr>
            <a:lvl4pPr algn="ctr">
              <a:defRPr sz="1500" b="1">
                <a:solidFill>
                  <a:srgbClr val="1E6091"/>
                </a:solidFill>
              </a:defRPr>
            </a:lvl4pPr>
            <a:lvl5pPr algn="ctr">
              <a:defRPr sz="1500" b="1">
                <a:solidFill>
                  <a:srgbClr val="1E6091"/>
                </a:solidFill>
              </a:defRPr>
            </a:lvl5pPr>
            <a:lvl6pPr algn="ctr">
              <a:defRPr sz="1500" b="1">
                <a:solidFill>
                  <a:srgbClr val="1E6091"/>
                </a:solidFill>
              </a:defRPr>
            </a:lvl6pPr>
            <a:lvl7pPr algn="ctr">
              <a:defRPr sz="1500" b="1">
                <a:solidFill>
                  <a:srgbClr val="1E6091"/>
                </a:solidFill>
              </a:defRPr>
            </a:lvl7pPr>
            <a:lvl8pPr algn="ctr">
              <a:defRPr sz="1500" b="1">
                <a:solidFill>
                  <a:srgbClr val="1E6091"/>
                </a:solidFill>
              </a:defRPr>
            </a:lvl8pPr>
            <a:lvl9pPr algn="ctr">
              <a:defRPr sz="1500" b="1">
                <a:solidFill>
                  <a:srgbClr val="1E6091"/>
                </a:solidFill>
              </a:defRPr>
            </a:lvl9pPr>
          </a:lstStyle>
          <a:p>
            <a:pPr algn="ctr">
              <a:defRPr sz="1500" b="1">
                <a:solidFill>
                  <a:srgbClr val="1E6091"/>
                </a:solidFill>
              </a:defRPr>
            </a:pPr>
            <a:r>
              <a:rPr sz="1500" b="1">
                <a:solidFill>
                  <a:srgbClr val="1E6091"/>
                </a:solidFill>
              </a:rPr>
              <a:t>Жоғары созылғыштық жарықшаққа қарсы жұмыс істеуге көмектеседі</a:t>
            </a:r>
          </a:p>
        </p:txBody>
      </p:sp>
    </p:spTree>
    <p:extLst>
      <p:ext uri="{BB962C8B-B14F-4D97-AF65-F5344CB8AC3E}">
        <p14:creationId xmlns:p14="http://schemas.microsoft.com/office/powerpoint/2010/main" val="78335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579FE45-A11F-4B69-BC34-46FB7E5CB7A1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FFE884-9213-4F39-B8BF-A6639F4D7FD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FEAE7A-9567-40E4-A076-0D3DBBAAEFE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Адгезия: битум мен тас арасындағы байланыс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BC2406-14CB-4A7D-A3E3-C9D4DD1602E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EBC77A38-67A6-472F-9827-61819149AB29}"/>
              </a:ext>
            </a:extLst>
          </p:cNvPr>
          <p:cNvSpPr>
            <a:spLocks noGrp="1"/>
          </p:cNvSpPr>
          <p:nvPr/>
        </p:nvSpPr>
        <p:spPr>
          <a:xfrm>
            <a:off x="914400" y="1752600"/>
            <a:ext cx="3619500" cy="3619500"/>
          </a:xfrm>
          <a:prstGeom prst="ellipse">
            <a:avLst/>
          </a:prstGeom>
          <a:solidFill>
            <a:srgbClr val="818A91"/>
          </a:solidFill>
          <a:ln w="0">
            <a:noFill/>
            <a:prstDash val="solid"/>
          </a:ln>
        </p:spPr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5AE5286-D8BC-4D24-9010-301BDAEF8A12}"/>
              </a:ext>
            </a:extLst>
          </p:cNvPr>
          <p:cNvSpPr>
            <a:spLocks noGrp="1"/>
          </p:cNvSpPr>
          <p:nvPr/>
        </p:nvSpPr>
        <p:spPr>
          <a:xfrm>
            <a:off x="1600200" y="2438400"/>
            <a:ext cx="2247900" cy="2247900"/>
          </a:xfrm>
          <a:prstGeom prst="ellipse">
            <a:avLst/>
          </a:prstGeom>
          <a:solidFill>
            <a:srgbClr val="191919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2824A0-EE88-4463-9810-F98F6C03FF8B}"/>
              </a:ext>
            </a:extLst>
          </p:cNvPr>
          <p:cNvSpPr>
            <a:spLocks noGrp="1"/>
          </p:cNvSpPr>
          <p:nvPr/>
        </p:nvSpPr>
        <p:spPr>
          <a:xfrm>
            <a:off x="1600200" y="3124200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FFFFFF"/>
                </a:solidFill>
              </a:defRPr>
            </a:defPPr>
            <a:lvl1pPr algn="ctr">
              <a:defRPr sz="1500" b="1">
                <a:solidFill>
                  <a:srgbClr val="FFFFFF"/>
                </a:solidFill>
              </a:defRPr>
            </a:lvl1pPr>
            <a:lvl2pPr algn="ctr">
              <a:defRPr sz="1500" b="1">
                <a:solidFill>
                  <a:srgbClr val="FFFFFF"/>
                </a:solidFill>
              </a:defRPr>
            </a:lvl2pPr>
            <a:lvl3pPr algn="ctr">
              <a:defRPr sz="1500" b="1">
                <a:solidFill>
                  <a:srgbClr val="FFFFFF"/>
                </a:solidFill>
              </a:defRPr>
            </a:lvl3pPr>
            <a:lvl4pPr algn="ctr">
              <a:defRPr sz="1500" b="1">
                <a:solidFill>
                  <a:srgbClr val="FFFFFF"/>
                </a:solidFill>
              </a:defRPr>
            </a:lvl4pPr>
            <a:lvl5pPr algn="ctr">
              <a:defRPr sz="1500" b="1">
                <a:solidFill>
                  <a:srgbClr val="FFFFFF"/>
                </a:solidFill>
              </a:defRPr>
            </a:lvl5pPr>
            <a:lvl6pPr algn="ctr">
              <a:defRPr sz="1500" b="1">
                <a:solidFill>
                  <a:srgbClr val="FFFFFF"/>
                </a:solidFill>
              </a:defRPr>
            </a:lvl6pPr>
            <a:lvl7pPr algn="ctr">
              <a:defRPr sz="1500" b="1">
                <a:solidFill>
                  <a:srgbClr val="FFFFFF"/>
                </a:solidFill>
              </a:defRPr>
            </a:lvl7pPr>
            <a:lvl8pPr algn="ctr">
              <a:defRPr sz="1500" b="1">
                <a:solidFill>
                  <a:srgbClr val="FFFFFF"/>
                </a:solidFill>
              </a:defRPr>
            </a:lvl8pPr>
            <a:lvl9pPr algn="ctr">
              <a:defRPr sz="1500" b="1">
                <a:solidFill>
                  <a:srgbClr val="FFFFFF"/>
                </a:solidFill>
              </a:defRPr>
            </a:lvl9pPr>
          </a:lstStyle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ҚИЫРШЫҚ ТАС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5F5D47-B632-4CC6-B552-DDCDA7F2A70B}"/>
              </a:ext>
            </a:extLst>
          </p:cNvPr>
          <p:cNvSpPr>
            <a:spLocks noGrp="1"/>
          </p:cNvSpPr>
          <p:nvPr/>
        </p:nvSpPr>
        <p:spPr>
          <a:xfrm>
            <a:off x="1695450" y="476250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C84C3A"/>
                </a:solidFill>
              </a:defRPr>
            </a:defPPr>
            <a:lvl1pPr algn="ctr">
              <a:defRPr sz="1275" b="1">
                <a:solidFill>
                  <a:srgbClr val="C84C3A"/>
                </a:solidFill>
              </a:defRPr>
            </a:lvl1pPr>
            <a:lvl2pPr algn="ctr">
              <a:defRPr sz="1275" b="1">
                <a:solidFill>
                  <a:srgbClr val="C84C3A"/>
                </a:solidFill>
              </a:defRPr>
            </a:lvl2pPr>
            <a:lvl3pPr algn="ctr">
              <a:defRPr sz="1275" b="1">
                <a:solidFill>
                  <a:srgbClr val="C84C3A"/>
                </a:solidFill>
              </a:defRPr>
            </a:lvl3pPr>
            <a:lvl4pPr algn="ctr">
              <a:defRPr sz="1275" b="1">
                <a:solidFill>
                  <a:srgbClr val="C84C3A"/>
                </a:solidFill>
              </a:defRPr>
            </a:lvl4pPr>
            <a:lvl5pPr algn="ctr">
              <a:defRPr sz="1275" b="1">
                <a:solidFill>
                  <a:srgbClr val="C84C3A"/>
                </a:solidFill>
              </a:defRPr>
            </a:lvl5pPr>
            <a:lvl6pPr algn="ctr">
              <a:defRPr sz="1275" b="1">
                <a:solidFill>
                  <a:srgbClr val="C84C3A"/>
                </a:solidFill>
              </a:defRPr>
            </a:lvl6pPr>
            <a:lvl7pPr algn="ctr">
              <a:defRPr sz="1275" b="1">
                <a:solidFill>
                  <a:srgbClr val="C84C3A"/>
                </a:solidFill>
              </a:defRPr>
            </a:lvl7pPr>
            <a:lvl8pPr algn="ctr">
              <a:defRPr sz="1275" b="1">
                <a:solidFill>
                  <a:srgbClr val="C84C3A"/>
                </a:solidFill>
              </a:defRPr>
            </a:lvl8pPr>
            <a:lvl9pPr algn="ctr">
              <a:defRPr sz="1275" b="1">
                <a:solidFill>
                  <a:srgbClr val="C84C3A"/>
                </a:solidFill>
              </a:defRPr>
            </a:lvl9pPr>
          </a:lstStyle>
          <a:p>
            <a:pPr algn="ctr">
              <a:defRPr sz="1275" b="1">
                <a:solidFill>
                  <a:srgbClr val="C84C3A"/>
                </a:solidFill>
              </a:defRPr>
            </a:pPr>
            <a:r>
              <a:rPr sz="1275" b="1">
                <a:solidFill>
                  <a:srgbClr val="C84C3A"/>
                </a:solidFill>
              </a:rPr>
              <a:t>битум қабықшасы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80B80D5-7146-4347-BE0C-74B3628C7B02}"/>
              </a:ext>
            </a:extLst>
          </p:cNvPr>
          <p:cNvSpPr>
            <a:spLocks noGrp="1"/>
          </p:cNvSpPr>
          <p:nvPr/>
        </p:nvSpPr>
        <p:spPr>
          <a:xfrm>
            <a:off x="5334000" y="1695450"/>
            <a:ext cx="56197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37D969-A59A-4D37-991D-B89C53F2F24B}"/>
              </a:ext>
            </a:extLst>
          </p:cNvPr>
          <p:cNvSpPr>
            <a:spLocks noGrp="1"/>
          </p:cNvSpPr>
          <p:nvPr/>
        </p:nvSpPr>
        <p:spPr>
          <a:xfrm>
            <a:off x="5334000" y="1695450"/>
            <a:ext cx="76200" cy="14287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EDFCE1-FB93-4690-A7ED-A91301A2B8A1}"/>
              </a:ext>
            </a:extLst>
          </p:cNvPr>
          <p:cNvSpPr>
            <a:spLocks noGrp="1"/>
          </p:cNvSpPr>
          <p:nvPr/>
        </p:nvSpPr>
        <p:spPr>
          <a:xfrm>
            <a:off x="5562600" y="1866900"/>
            <a:ext cx="5219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Жақсы адгезия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D55FDFD-41EE-4D17-A573-C2542AA5BDF4}"/>
              </a:ext>
            </a:extLst>
          </p:cNvPr>
          <p:cNvSpPr>
            <a:spLocks noGrp="1"/>
          </p:cNvSpPr>
          <p:nvPr/>
        </p:nvSpPr>
        <p:spPr>
          <a:xfrm>
            <a:off x="5562600" y="2324100"/>
            <a:ext cx="5219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Битум тас бетін біркелкі жабады және су әсерінен ажырамайды.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AB731BEB-3EEE-431B-B2D0-B88186371EBA}"/>
              </a:ext>
            </a:extLst>
          </p:cNvPr>
          <p:cNvSpPr>
            <a:spLocks noGrp="1"/>
          </p:cNvSpPr>
          <p:nvPr/>
        </p:nvSpPr>
        <p:spPr>
          <a:xfrm>
            <a:off x="5334000" y="3448050"/>
            <a:ext cx="561975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01601C9-09D1-4262-8961-8C8859E6D903}"/>
              </a:ext>
            </a:extLst>
          </p:cNvPr>
          <p:cNvSpPr>
            <a:spLocks noGrp="1"/>
          </p:cNvSpPr>
          <p:nvPr/>
        </p:nvSpPr>
        <p:spPr>
          <a:xfrm>
            <a:off x="5334000" y="3448050"/>
            <a:ext cx="76200" cy="142875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457529A-43F9-404D-8828-B47CFEAF6EC7}"/>
              </a:ext>
            </a:extLst>
          </p:cNvPr>
          <p:cNvSpPr>
            <a:spLocks noGrp="1"/>
          </p:cNvSpPr>
          <p:nvPr/>
        </p:nvSpPr>
        <p:spPr>
          <a:xfrm>
            <a:off x="5562600" y="3619500"/>
            <a:ext cx="5219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Нашар адгезия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936BE86-C512-4B8A-A6FB-DC27F0FC80AE}"/>
              </a:ext>
            </a:extLst>
          </p:cNvPr>
          <p:cNvSpPr>
            <a:spLocks noGrp="1"/>
          </p:cNvSpPr>
          <p:nvPr/>
        </p:nvSpPr>
        <p:spPr>
          <a:xfrm>
            <a:off x="5562600" y="4076700"/>
            <a:ext cx="5219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Су битум мен минерал бетінің арасына кіріп, қабықшаны ажыратады.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7C7B7E2-175D-40B9-986F-C48C6911F441}"/>
              </a:ext>
            </a:extLst>
          </p:cNvPr>
          <p:cNvSpPr>
            <a:spLocks noGrp="1"/>
          </p:cNvSpPr>
          <p:nvPr/>
        </p:nvSpPr>
        <p:spPr>
          <a:xfrm>
            <a:off x="1790700" y="5495925"/>
            <a:ext cx="8620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12263A"/>
                </a:solidFill>
              </a:defRPr>
            </a:defPPr>
            <a:lvl1pPr algn="ctr">
              <a:defRPr sz="1500" b="1">
                <a:solidFill>
                  <a:srgbClr val="12263A"/>
                </a:solidFill>
              </a:defRPr>
            </a:lvl1pPr>
            <a:lvl2pPr algn="ctr">
              <a:defRPr sz="1500" b="1">
                <a:solidFill>
                  <a:srgbClr val="12263A"/>
                </a:solidFill>
              </a:defRPr>
            </a:lvl2pPr>
            <a:lvl3pPr algn="ctr">
              <a:defRPr sz="1500" b="1">
                <a:solidFill>
                  <a:srgbClr val="12263A"/>
                </a:solidFill>
              </a:defRPr>
            </a:lvl3pPr>
            <a:lvl4pPr algn="ctr">
              <a:defRPr sz="1500" b="1">
                <a:solidFill>
                  <a:srgbClr val="12263A"/>
                </a:solidFill>
              </a:defRPr>
            </a:lvl4pPr>
            <a:lvl5pPr algn="ctr">
              <a:defRPr sz="1500" b="1">
                <a:solidFill>
                  <a:srgbClr val="12263A"/>
                </a:solidFill>
              </a:defRPr>
            </a:lvl5pPr>
            <a:lvl6pPr algn="ctr">
              <a:defRPr sz="1500" b="1">
                <a:solidFill>
                  <a:srgbClr val="12263A"/>
                </a:solidFill>
              </a:defRPr>
            </a:lvl6pPr>
            <a:lvl7pPr algn="ctr">
              <a:defRPr sz="1500" b="1">
                <a:solidFill>
                  <a:srgbClr val="12263A"/>
                </a:solidFill>
              </a:defRPr>
            </a:lvl7pPr>
            <a:lvl8pPr algn="ctr">
              <a:defRPr sz="1500" b="1">
                <a:solidFill>
                  <a:srgbClr val="12263A"/>
                </a:solidFill>
              </a:defRPr>
            </a:lvl8pPr>
            <a:lvl9pPr algn="ctr">
              <a:defRPr sz="1500" b="1">
                <a:solidFill>
                  <a:srgbClr val="12263A"/>
                </a:solidFill>
              </a:defRPr>
            </a:lvl9pPr>
          </a:lstStyle>
          <a:p>
            <a:pPr algn="ctr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Салдары: қиыршық тастың үгітілуі, шұңқыр және жамылғының мерзімінен бұрын бұзылуы</a:t>
            </a:r>
          </a:p>
        </p:txBody>
      </p:sp>
    </p:spTree>
    <p:extLst>
      <p:ext uri="{BB962C8B-B14F-4D97-AF65-F5344CB8AC3E}">
        <p14:creationId xmlns:p14="http://schemas.microsoft.com/office/powerpoint/2010/main" val="144526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E07455D-108F-472D-BD1C-32854A5EC1E8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A0FD2B-FA92-4CD6-ACE1-FB3EB1968F3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C92DBB-6A2B-41E1-900E-1EBB0938CD4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Құрылымдық-механикалық қасиеттер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24A08D-3EDA-410E-BEDD-8F870D293F2E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1844FC5-D5D7-478E-8031-8DBA0AB6388B}"/>
              </a:ext>
            </a:extLst>
          </p:cNvPr>
          <p:cNvSpPr>
            <a:spLocks noGrp="1"/>
          </p:cNvSpPr>
          <p:nvPr/>
        </p:nvSpPr>
        <p:spPr>
          <a:xfrm>
            <a:off x="1085850" y="1428750"/>
            <a:ext cx="100203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2025" b="1">
                <a:solidFill>
                  <a:srgbClr val="12263A"/>
                </a:solidFill>
              </a:defRPr>
            </a:defPPr>
            <a:lvl1pPr algn="ctr">
              <a:defRPr sz="2025" b="1">
                <a:solidFill>
                  <a:srgbClr val="12263A"/>
                </a:solidFill>
              </a:defRPr>
            </a:lvl1pPr>
            <a:lvl2pPr algn="ctr">
              <a:defRPr sz="2025" b="1">
                <a:solidFill>
                  <a:srgbClr val="12263A"/>
                </a:solidFill>
              </a:defRPr>
            </a:lvl2pPr>
            <a:lvl3pPr algn="ctr">
              <a:defRPr sz="2025" b="1">
                <a:solidFill>
                  <a:srgbClr val="12263A"/>
                </a:solidFill>
              </a:defRPr>
            </a:lvl3pPr>
            <a:lvl4pPr algn="ctr">
              <a:defRPr sz="2025" b="1">
                <a:solidFill>
                  <a:srgbClr val="12263A"/>
                </a:solidFill>
              </a:defRPr>
            </a:lvl4pPr>
            <a:lvl5pPr algn="ctr">
              <a:defRPr sz="2025" b="1">
                <a:solidFill>
                  <a:srgbClr val="12263A"/>
                </a:solidFill>
              </a:defRPr>
            </a:lvl5pPr>
            <a:lvl6pPr algn="ctr">
              <a:defRPr sz="2025" b="1">
                <a:solidFill>
                  <a:srgbClr val="12263A"/>
                </a:solidFill>
              </a:defRPr>
            </a:lvl6pPr>
            <a:lvl7pPr algn="ctr">
              <a:defRPr sz="2025" b="1">
                <a:solidFill>
                  <a:srgbClr val="12263A"/>
                </a:solidFill>
              </a:defRPr>
            </a:lvl7pPr>
            <a:lvl8pPr algn="ctr">
              <a:defRPr sz="2025" b="1">
                <a:solidFill>
                  <a:srgbClr val="12263A"/>
                </a:solidFill>
              </a:defRPr>
            </a:lvl8pPr>
            <a:lvl9pPr algn="ctr">
              <a:defRPr sz="2025" b="1">
                <a:solidFill>
                  <a:srgbClr val="12263A"/>
                </a:solidFill>
              </a:defRPr>
            </a:lvl9pPr>
          </a:lstStyle>
          <a:p>
            <a:pPr algn="ctr">
              <a:defRPr sz="2025" b="1">
                <a:solidFill>
                  <a:srgbClr val="12263A"/>
                </a:solidFill>
              </a:defRPr>
            </a:pPr>
            <a:r>
              <a:rPr sz="2025" b="1">
                <a:solidFill>
                  <a:srgbClr val="12263A"/>
                </a:solidFill>
              </a:rPr>
              <a:t>Битумға күш әсер еткенде ол бір мезетте серпімді дене де, тұтқыр сұйық та сияқты әрекет етеді.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9D90206-8696-4BC0-AE9F-2D6045ACA0C4}"/>
              </a:ext>
            </a:extLst>
          </p:cNvPr>
          <p:cNvSpPr>
            <a:spLocks noGrp="1"/>
          </p:cNvSpPr>
          <p:nvPr/>
        </p:nvSpPr>
        <p:spPr>
          <a:xfrm>
            <a:off x="781050" y="2705100"/>
            <a:ext cx="32385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76CF97-DB22-4679-AEA9-CBF7FF8FF4CA}"/>
              </a:ext>
            </a:extLst>
          </p:cNvPr>
          <p:cNvSpPr>
            <a:spLocks noGrp="1"/>
          </p:cNvSpPr>
          <p:nvPr/>
        </p:nvSpPr>
        <p:spPr>
          <a:xfrm>
            <a:off x="781050" y="2705100"/>
            <a:ext cx="76200" cy="186690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A41AF5-450A-452C-A96F-355C5DCC0DB9}"/>
              </a:ext>
            </a:extLst>
          </p:cNvPr>
          <p:cNvSpPr>
            <a:spLocks noGrp="1"/>
          </p:cNvSpPr>
          <p:nvPr/>
        </p:nvSpPr>
        <p:spPr>
          <a:xfrm>
            <a:off x="1009650" y="2876550"/>
            <a:ext cx="2838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Серпімді бөлік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11D706-DE47-4948-8E40-5A4C38CAF5A8}"/>
              </a:ext>
            </a:extLst>
          </p:cNvPr>
          <p:cNvSpPr>
            <a:spLocks noGrp="1"/>
          </p:cNvSpPr>
          <p:nvPr/>
        </p:nvSpPr>
        <p:spPr>
          <a:xfrm>
            <a:off x="1009650" y="3333750"/>
            <a:ext cx="28384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Жүктеме алынғанда деформацияның бір бөлігі қайта қалпына келеді.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FC28B10-AECF-41EC-B6D9-2F4DF0171DDB}"/>
              </a:ext>
            </a:extLst>
          </p:cNvPr>
          <p:cNvSpPr>
            <a:spLocks noGrp="1"/>
          </p:cNvSpPr>
          <p:nvPr/>
        </p:nvSpPr>
        <p:spPr>
          <a:xfrm>
            <a:off x="4476750" y="2705100"/>
            <a:ext cx="32385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72BF5A6-A442-4670-A930-D155908DD23B}"/>
              </a:ext>
            </a:extLst>
          </p:cNvPr>
          <p:cNvSpPr>
            <a:spLocks noGrp="1"/>
          </p:cNvSpPr>
          <p:nvPr/>
        </p:nvSpPr>
        <p:spPr>
          <a:xfrm>
            <a:off x="4476750" y="2705100"/>
            <a:ext cx="76200" cy="186690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93DC302-3173-4545-911A-6DA8F8E83533}"/>
              </a:ext>
            </a:extLst>
          </p:cNvPr>
          <p:cNvSpPr>
            <a:spLocks noGrp="1"/>
          </p:cNvSpPr>
          <p:nvPr/>
        </p:nvSpPr>
        <p:spPr>
          <a:xfrm>
            <a:off x="4705350" y="2876550"/>
            <a:ext cx="2838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Тұтқыр бөлік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8269DF2-32D4-47EA-AD05-01C78A8BF02A}"/>
              </a:ext>
            </a:extLst>
          </p:cNvPr>
          <p:cNvSpPr>
            <a:spLocks noGrp="1"/>
          </p:cNvSpPr>
          <p:nvPr/>
        </p:nvSpPr>
        <p:spPr>
          <a:xfrm>
            <a:off x="4705350" y="3333750"/>
            <a:ext cx="28384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Жүктеме ұзақ әсер етсе, материал ағып, қайтымсыз деформация жинайды.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738A5EBE-1666-46A5-9ECB-7BE01536F3D7}"/>
              </a:ext>
            </a:extLst>
          </p:cNvPr>
          <p:cNvSpPr>
            <a:spLocks noGrp="1"/>
          </p:cNvSpPr>
          <p:nvPr/>
        </p:nvSpPr>
        <p:spPr>
          <a:xfrm>
            <a:off x="8172450" y="2705100"/>
            <a:ext cx="323850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1B0983E-CEB5-4B76-9A17-793DE456E416}"/>
              </a:ext>
            </a:extLst>
          </p:cNvPr>
          <p:cNvSpPr>
            <a:spLocks noGrp="1"/>
          </p:cNvSpPr>
          <p:nvPr/>
        </p:nvSpPr>
        <p:spPr>
          <a:xfrm>
            <a:off x="8172450" y="2705100"/>
            <a:ext cx="76200" cy="186690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47BAD9A-5693-48BC-8299-59CC86FD8810}"/>
              </a:ext>
            </a:extLst>
          </p:cNvPr>
          <p:cNvSpPr>
            <a:spLocks noGrp="1"/>
          </p:cNvSpPr>
          <p:nvPr/>
        </p:nvSpPr>
        <p:spPr>
          <a:xfrm>
            <a:off x="8401050" y="2876550"/>
            <a:ext cx="2838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Тұтқыр-серпімді мінез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4DA2C38-FF6A-4CC4-837A-18CD256DF4FB}"/>
              </a:ext>
            </a:extLst>
          </p:cNvPr>
          <p:cNvSpPr>
            <a:spLocks noGrp="1"/>
          </p:cNvSpPr>
          <p:nvPr/>
        </p:nvSpPr>
        <p:spPr>
          <a:xfrm>
            <a:off x="8401050" y="3333750"/>
            <a:ext cx="28384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Нақты битумның жауабы температура мен жүктеме уақытына байланысты.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C013272-1AD5-4680-A9DA-04843F720933}"/>
              </a:ext>
            </a:extLst>
          </p:cNvPr>
          <p:cNvSpPr>
            <a:spLocks noGrp="1"/>
          </p:cNvSpPr>
          <p:nvPr/>
        </p:nvSpPr>
        <p:spPr>
          <a:xfrm>
            <a:off x="3867150" y="5219700"/>
            <a:ext cx="44577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00" b="1">
                <a:solidFill>
                  <a:srgbClr val="ECA72C"/>
                </a:solidFill>
              </a:defRPr>
            </a:defPPr>
            <a:lvl1pPr algn="ctr">
              <a:defRPr sz="1800" b="1">
                <a:solidFill>
                  <a:srgbClr val="ECA72C"/>
                </a:solidFill>
              </a:defRPr>
            </a:lvl1pPr>
            <a:lvl2pPr algn="ctr">
              <a:defRPr sz="1800" b="1">
                <a:solidFill>
                  <a:srgbClr val="ECA72C"/>
                </a:solidFill>
              </a:defRPr>
            </a:lvl2pPr>
            <a:lvl3pPr algn="ctr">
              <a:defRPr sz="1800" b="1">
                <a:solidFill>
                  <a:srgbClr val="ECA72C"/>
                </a:solidFill>
              </a:defRPr>
            </a:lvl3pPr>
            <a:lvl4pPr algn="ctr">
              <a:defRPr sz="1800" b="1">
                <a:solidFill>
                  <a:srgbClr val="ECA72C"/>
                </a:solidFill>
              </a:defRPr>
            </a:lvl4pPr>
            <a:lvl5pPr algn="ctr">
              <a:defRPr sz="1800" b="1">
                <a:solidFill>
                  <a:srgbClr val="ECA72C"/>
                </a:solidFill>
              </a:defRPr>
            </a:lvl5pPr>
            <a:lvl6pPr algn="ctr">
              <a:defRPr sz="1800" b="1">
                <a:solidFill>
                  <a:srgbClr val="ECA72C"/>
                </a:solidFill>
              </a:defRPr>
            </a:lvl6pPr>
            <a:lvl7pPr algn="ctr">
              <a:defRPr sz="1800" b="1">
                <a:solidFill>
                  <a:srgbClr val="ECA72C"/>
                </a:solidFill>
              </a:defRPr>
            </a:lvl7pPr>
            <a:lvl8pPr algn="ctr">
              <a:defRPr sz="1800" b="1">
                <a:solidFill>
                  <a:srgbClr val="ECA72C"/>
                </a:solidFill>
              </a:defRPr>
            </a:lvl8pPr>
            <a:lvl9pPr algn="ctr">
              <a:defRPr sz="1800" b="1">
                <a:solidFill>
                  <a:srgbClr val="ECA72C"/>
                </a:solidFill>
              </a:defRPr>
            </a:lvl9pPr>
          </a:lstStyle>
          <a:p>
            <a:pPr algn="ctr">
              <a:defRPr sz="1800" b="1">
                <a:solidFill>
                  <a:srgbClr val="ECA72C"/>
                </a:solidFill>
              </a:defRPr>
            </a:pPr>
            <a:r>
              <a:rPr sz="1800" b="1">
                <a:solidFill>
                  <a:srgbClr val="ECA72C"/>
                </a:solidFill>
              </a:rPr>
              <a:t>Бұл қасиеттерді реология зерттейді</a:t>
            </a:r>
          </a:p>
        </p:txBody>
      </p:sp>
    </p:spTree>
    <p:extLst>
      <p:ext uri="{BB962C8B-B14F-4D97-AF65-F5344CB8AC3E}">
        <p14:creationId xmlns:p14="http://schemas.microsoft.com/office/powerpoint/2010/main" val="1443460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B596B11-9E2A-4E7B-91B1-30DF28639C0A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13AB4D-5086-4092-B9E7-734E119F1E3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A24B3D-5072-41AC-8C03-F9F4750B9033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Температура мен уақыттың әсері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8E0211-AC95-4203-A05A-7708D2B348A4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F9D0179-D6AC-46D9-8616-F3D3CA4FC3EE}"/>
              </a:ext>
            </a:extLst>
          </p:cNvPr>
          <p:cNvSpPr>
            <a:spLocks noGrp="1"/>
          </p:cNvSpPr>
          <p:nvPr/>
        </p:nvSpPr>
        <p:spPr>
          <a:xfrm>
            <a:off x="1352550" y="4953000"/>
            <a:ext cx="8858250" cy="0"/>
          </a:xfrm>
          <a:prstGeom prst="line">
            <a:avLst/>
          </a:prstGeom>
          <a:noFill/>
          <a:ln w="9525">
            <a:solidFill>
              <a:srgbClr val="12263A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89B591-95A4-4DD3-9BFC-60741ABD51A2}"/>
              </a:ext>
            </a:extLst>
          </p:cNvPr>
          <p:cNvSpPr>
            <a:spLocks noGrp="1"/>
          </p:cNvSpPr>
          <p:nvPr/>
        </p:nvSpPr>
        <p:spPr>
          <a:xfrm>
            <a:off x="1352550" y="2000250"/>
            <a:ext cx="0" cy="2952750"/>
          </a:xfrm>
          <a:prstGeom prst="line">
            <a:avLst/>
          </a:prstGeom>
          <a:noFill/>
          <a:ln w="9525">
            <a:solidFill>
              <a:srgbClr val="12263A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8F1AA2-9F5A-4014-B3B4-0EA24A6F84B1}"/>
              </a:ext>
            </a:extLst>
          </p:cNvPr>
          <p:cNvSpPr>
            <a:spLocks noGrp="1"/>
          </p:cNvSpPr>
          <p:nvPr/>
        </p:nvSpPr>
        <p:spPr>
          <a:xfrm>
            <a:off x="7715250" y="5191125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Температура / әсер ету уақыты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1E4602-834F-4857-87FB-FC32F8057F03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23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Қатаңдық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6A339C4-A3C7-45F2-B1A4-0FA9A6EFA8B5}"/>
              </a:ext>
            </a:extLst>
          </p:cNvPr>
          <p:cNvSpPr>
            <a:spLocks noGrp="1"/>
          </p:cNvSpPr>
          <p:nvPr/>
        </p:nvSpPr>
        <p:spPr>
          <a:xfrm>
            <a:off x="1809750" y="2533650"/>
            <a:ext cx="7905750" cy="2000250"/>
          </a:xfrm>
          <a:prstGeom prst="line">
            <a:avLst/>
          </a:prstGeom>
          <a:noFill/>
          <a:ln w="9525">
            <a:solidFill>
              <a:srgbClr val="C84C3A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559BC8-FD5C-431D-90F9-99375C571AD6}"/>
              </a:ext>
            </a:extLst>
          </p:cNvPr>
          <p:cNvSpPr>
            <a:spLocks noGrp="1"/>
          </p:cNvSpPr>
          <p:nvPr/>
        </p:nvSpPr>
        <p:spPr>
          <a:xfrm>
            <a:off x="2133600" y="2171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E6091"/>
                </a:solidFill>
              </a:defRPr>
            </a:defPPr>
            <a:lvl1pPr algn="l">
              <a:defRPr sz="1350" b="1">
                <a:solidFill>
                  <a:srgbClr val="1E6091"/>
                </a:solidFill>
              </a:defRPr>
            </a:lvl1pPr>
            <a:lvl2pPr algn="l">
              <a:defRPr sz="1350" b="1">
                <a:solidFill>
                  <a:srgbClr val="1E6091"/>
                </a:solidFill>
              </a:defRPr>
            </a:lvl2pPr>
            <a:lvl3pPr algn="l">
              <a:defRPr sz="1350" b="1">
                <a:solidFill>
                  <a:srgbClr val="1E6091"/>
                </a:solidFill>
              </a:defRPr>
            </a:lvl3pPr>
            <a:lvl4pPr algn="l">
              <a:defRPr sz="1350" b="1">
                <a:solidFill>
                  <a:srgbClr val="1E6091"/>
                </a:solidFill>
              </a:defRPr>
            </a:lvl4pPr>
            <a:lvl5pPr algn="l">
              <a:defRPr sz="1350" b="1">
                <a:solidFill>
                  <a:srgbClr val="1E6091"/>
                </a:solidFill>
              </a:defRPr>
            </a:lvl5pPr>
            <a:lvl6pPr algn="l">
              <a:defRPr sz="1350" b="1">
                <a:solidFill>
                  <a:srgbClr val="1E6091"/>
                </a:solidFill>
              </a:defRPr>
            </a:lvl6pPr>
            <a:lvl7pPr algn="l">
              <a:defRPr sz="1350" b="1">
                <a:solidFill>
                  <a:srgbClr val="1E6091"/>
                </a:solidFill>
              </a:defRPr>
            </a:lvl7pPr>
            <a:lvl8pPr algn="l">
              <a:defRPr sz="1350" b="1">
                <a:solidFill>
                  <a:srgbClr val="1E6091"/>
                </a:solidFill>
              </a:defRPr>
            </a:lvl8pPr>
            <a:lvl9pPr algn="l">
              <a:defRPr sz="1350" b="1">
                <a:solidFill>
                  <a:srgbClr val="1E6091"/>
                </a:solidFill>
              </a:defRPr>
            </a:lvl9pPr>
          </a:lstStyle>
          <a:p>
            <a:pPr algn="l">
              <a:defRPr sz="1350" b="1">
                <a:solidFill>
                  <a:srgbClr val="1E6091"/>
                </a:solidFill>
              </a:defRPr>
            </a:pPr>
            <a:r>
              <a:rPr sz="1350" b="1">
                <a:solidFill>
                  <a:srgbClr val="1E6091"/>
                </a:solidFill>
              </a:rPr>
              <a:t>Суық немесе жылдам жүктеме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11D93C-FBF6-45B6-811D-7C528E7DA6D5}"/>
              </a:ext>
            </a:extLst>
          </p:cNvPr>
          <p:cNvSpPr>
            <a:spLocks noGrp="1"/>
          </p:cNvSpPr>
          <p:nvPr/>
        </p:nvSpPr>
        <p:spPr>
          <a:xfrm>
            <a:off x="7267575" y="42481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C84C3A"/>
                </a:solidFill>
              </a:defRPr>
            </a:defPPr>
            <a:lvl1pPr algn="l">
              <a:defRPr sz="1350" b="1">
                <a:solidFill>
                  <a:srgbClr val="C84C3A"/>
                </a:solidFill>
              </a:defRPr>
            </a:lvl1pPr>
            <a:lvl2pPr algn="l">
              <a:defRPr sz="1350" b="1">
                <a:solidFill>
                  <a:srgbClr val="C84C3A"/>
                </a:solidFill>
              </a:defRPr>
            </a:lvl2pPr>
            <a:lvl3pPr algn="l">
              <a:defRPr sz="1350" b="1">
                <a:solidFill>
                  <a:srgbClr val="C84C3A"/>
                </a:solidFill>
              </a:defRPr>
            </a:lvl3pPr>
            <a:lvl4pPr algn="l">
              <a:defRPr sz="1350" b="1">
                <a:solidFill>
                  <a:srgbClr val="C84C3A"/>
                </a:solidFill>
              </a:defRPr>
            </a:lvl4pPr>
            <a:lvl5pPr algn="l">
              <a:defRPr sz="1350" b="1">
                <a:solidFill>
                  <a:srgbClr val="C84C3A"/>
                </a:solidFill>
              </a:defRPr>
            </a:lvl5pPr>
            <a:lvl6pPr algn="l">
              <a:defRPr sz="1350" b="1">
                <a:solidFill>
                  <a:srgbClr val="C84C3A"/>
                </a:solidFill>
              </a:defRPr>
            </a:lvl6pPr>
            <a:lvl7pPr algn="l">
              <a:defRPr sz="1350" b="1">
                <a:solidFill>
                  <a:srgbClr val="C84C3A"/>
                </a:solidFill>
              </a:defRPr>
            </a:lvl7pPr>
            <a:lvl8pPr algn="l">
              <a:defRPr sz="1350" b="1">
                <a:solidFill>
                  <a:srgbClr val="C84C3A"/>
                </a:solidFill>
              </a:defRPr>
            </a:lvl8pPr>
            <a:lvl9pPr algn="l">
              <a:defRPr sz="1350" b="1">
                <a:solidFill>
                  <a:srgbClr val="C84C3A"/>
                </a:solidFill>
              </a:defRPr>
            </a:lvl9pPr>
          </a:lstStyle>
          <a:p>
            <a:pPr algn="l">
              <a:defRPr sz="1350" b="1">
                <a:solidFill>
                  <a:srgbClr val="C84C3A"/>
                </a:solidFill>
              </a:defRPr>
            </a:pPr>
            <a:r>
              <a:rPr sz="1350" b="1">
                <a:solidFill>
                  <a:srgbClr val="C84C3A"/>
                </a:solidFill>
              </a:rPr>
              <a:t>Ыстық немесе ұзақ жүктеме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FAA7397-C80C-4338-B2DD-8F5C1EF9C937}"/>
              </a:ext>
            </a:extLst>
          </p:cNvPr>
          <p:cNvSpPr>
            <a:spLocks noGrp="1"/>
          </p:cNvSpPr>
          <p:nvPr/>
        </p:nvSpPr>
        <p:spPr>
          <a:xfrm>
            <a:off x="2152650" y="3181350"/>
            <a:ext cx="2095500" cy="400050"/>
          </a:xfrm>
          <a:prstGeom prst="roundRect">
            <a:avLst>
              <a:gd name="adj" fmla="val 28571"/>
            </a:avLst>
          </a:prstGeom>
          <a:solidFill>
            <a:srgbClr val="1E6091"/>
          </a:solidFill>
          <a:ln w="9525">
            <a:solidFill>
              <a:srgbClr val="1E6091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5691E4A-2C2D-4ED5-BDDC-4E19CAD23BF5}"/>
              </a:ext>
            </a:extLst>
          </p:cNvPr>
          <p:cNvSpPr>
            <a:spLocks noGrp="1"/>
          </p:cNvSpPr>
          <p:nvPr/>
        </p:nvSpPr>
        <p:spPr>
          <a:xfrm>
            <a:off x="2247900" y="321945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СЕРПІМДІРЕК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33B4633-D0C0-4A26-B932-CA45CD0D713F}"/>
              </a:ext>
            </a:extLst>
          </p:cNvPr>
          <p:cNvSpPr>
            <a:spLocks noGrp="1"/>
          </p:cNvSpPr>
          <p:nvPr/>
        </p:nvSpPr>
        <p:spPr>
          <a:xfrm>
            <a:off x="7524750" y="3638550"/>
            <a:ext cx="2095500" cy="400050"/>
          </a:xfrm>
          <a:prstGeom prst="roundRect">
            <a:avLst>
              <a:gd name="adj" fmla="val 28571"/>
            </a:avLst>
          </a:prstGeom>
          <a:solidFill>
            <a:srgbClr val="C84C3A"/>
          </a:solidFill>
          <a:ln w="9525">
            <a:solidFill>
              <a:srgbClr val="C84C3A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9A09DDD-2D86-48E4-92F6-BD4A9F19B702}"/>
              </a:ext>
            </a:extLst>
          </p:cNvPr>
          <p:cNvSpPr>
            <a:spLocks noGrp="1"/>
          </p:cNvSpPr>
          <p:nvPr/>
        </p:nvSpPr>
        <p:spPr>
          <a:xfrm>
            <a:off x="7620000" y="367665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ТҰТҚЫРЫРАҚ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4E63193-5384-47C6-B80C-C11A947E5C88}"/>
              </a:ext>
            </a:extLst>
          </p:cNvPr>
          <p:cNvSpPr>
            <a:spLocks noGrp="1"/>
          </p:cNvSpPr>
          <p:nvPr/>
        </p:nvSpPr>
        <p:spPr>
          <a:xfrm>
            <a:off x="2000250" y="5753100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00" b="1">
                <a:solidFill>
                  <a:srgbClr val="12263A"/>
                </a:solidFill>
              </a:defRPr>
            </a:defPPr>
            <a:lvl1pPr algn="ctr">
              <a:defRPr sz="1500" b="1">
                <a:solidFill>
                  <a:srgbClr val="12263A"/>
                </a:solidFill>
              </a:defRPr>
            </a:lvl1pPr>
            <a:lvl2pPr algn="ctr">
              <a:defRPr sz="1500" b="1">
                <a:solidFill>
                  <a:srgbClr val="12263A"/>
                </a:solidFill>
              </a:defRPr>
            </a:lvl2pPr>
            <a:lvl3pPr algn="ctr">
              <a:defRPr sz="1500" b="1">
                <a:solidFill>
                  <a:srgbClr val="12263A"/>
                </a:solidFill>
              </a:defRPr>
            </a:lvl3pPr>
            <a:lvl4pPr algn="ctr">
              <a:defRPr sz="1500" b="1">
                <a:solidFill>
                  <a:srgbClr val="12263A"/>
                </a:solidFill>
              </a:defRPr>
            </a:lvl4pPr>
            <a:lvl5pPr algn="ctr">
              <a:defRPr sz="1500" b="1">
                <a:solidFill>
                  <a:srgbClr val="12263A"/>
                </a:solidFill>
              </a:defRPr>
            </a:lvl5pPr>
            <a:lvl6pPr algn="ctr">
              <a:defRPr sz="1500" b="1">
                <a:solidFill>
                  <a:srgbClr val="12263A"/>
                </a:solidFill>
              </a:defRPr>
            </a:lvl6pPr>
            <a:lvl7pPr algn="ctr">
              <a:defRPr sz="1500" b="1">
                <a:solidFill>
                  <a:srgbClr val="12263A"/>
                </a:solidFill>
              </a:defRPr>
            </a:lvl7pPr>
            <a:lvl8pPr algn="ctr">
              <a:defRPr sz="1500" b="1">
                <a:solidFill>
                  <a:srgbClr val="12263A"/>
                </a:solidFill>
              </a:defRPr>
            </a:lvl8pPr>
            <a:lvl9pPr algn="ctr">
              <a:defRPr sz="1500" b="1">
                <a:solidFill>
                  <a:srgbClr val="12263A"/>
                </a:solidFill>
              </a:defRPr>
            </a:lvl9pPr>
          </a:lstStyle>
          <a:p>
            <a:pPr algn="ctr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Автокөлік жылдам өткенде және баяу тұрған кезде бір жамылғы әртүрлі жауап береді.</a:t>
            </a:r>
          </a:p>
        </p:txBody>
      </p:sp>
    </p:spTree>
    <p:extLst>
      <p:ext uri="{BB962C8B-B14F-4D97-AF65-F5344CB8AC3E}">
        <p14:creationId xmlns:p14="http://schemas.microsoft.com/office/powerpoint/2010/main" val="2088123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47EF8F1-F6EF-4251-BD2B-B25A7429050B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199B76-CD2E-4B6E-BCB4-EEB585D04C5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1C321C-B002-4351-AFC3-B8359B58CD1A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Тұтқырлық температура өскен сайын төмендейді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8434E8-BF94-47A3-B2C4-0531D747018C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896F0EA-C938-47C6-81ED-6D8D1EEA7B9E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8572500" cy="0"/>
          </a:xfrm>
          <a:prstGeom prst="line">
            <a:avLst/>
          </a:prstGeom>
          <a:noFill/>
          <a:ln w="9525">
            <a:solidFill>
              <a:srgbClr val="12263A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1C3C811-F31D-4668-9673-548EB1EF969E}"/>
              </a:ext>
            </a:extLst>
          </p:cNvPr>
          <p:cNvSpPr>
            <a:spLocks noGrp="1"/>
          </p:cNvSpPr>
          <p:nvPr/>
        </p:nvSpPr>
        <p:spPr>
          <a:xfrm>
            <a:off x="1476375" y="2000250"/>
            <a:ext cx="0" cy="3238500"/>
          </a:xfrm>
          <a:prstGeom prst="line">
            <a:avLst/>
          </a:prstGeom>
          <a:noFill/>
          <a:ln w="9525">
            <a:solidFill>
              <a:srgbClr val="12263A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4D860BB-8A8F-4438-851E-B718A89D5B4A}"/>
              </a:ext>
            </a:extLst>
          </p:cNvPr>
          <p:cNvSpPr>
            <a:spLocks noGrp="1"/>
          </p:cNvSpPr>
          <p:nvPr/>
        </p:nvSpPr>
        <p:spPr>
          <a:xfrm>
            <a:off x="2095500" y="2457450"/>
            <a:ext cx="7334250" cy="2324100"/>
          </a:xfrm>
          <a:prstGeom prst="line">
            <a:avLst/>
          </a:prstGeom>
          <a:noFill/>
          <a:ln w="9525">
            <a:solidFill>
              <a:srgbClr val="C84C3A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310CB87-7ED1-4F1B-BF35-39C38075DADA}"/>
              </a:ext>
            </a:extLst>
          </p:cNvPr>
          <p:cNvSpPr>
            <a:spLocks noGrp="1"/>
          </p:cNvSpPr>
          <p:nvPr/>
        </p:nvSpPr>
        <p:spPr>
          <a:xfrm>
            <a:off x="590550" y="18097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ТҰТҚЫРЛЫҚ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FB3270-A63A-4AA0-8F63-237E98BC2B4E}"/>
              </a:ext>
            </a:extLst>
          </p:cNvPr>
          <p:cNvSpPr>
            <a:spLocks noGrp="1"/>
          </p:cNvSpPr>
          <p:nvPr/>
        </p:nvSpPr>
        <p:spPr>
          <a:xfrm>
            <a:off x="8763000" y="537210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ТЕМПЕРАТУРА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E55B79C-1CFF-4F7C-AA9C-BE3541C2FA1A}"/>
              </a:ext>
            </a:extLst>
          </p:cNvPr>
          <p:cNvSpPr>
            <a:spLocks noGrp="1"/>
          </p:cNvSpPr>
          <p:nvPr/>
        </p:nvSpPr>
        <p:spPr>
          <a:xfrm>
            <a:off x="2209800" y="2305050"/>
            <a:ext cx="1619250" cy="400050"/>
          </a:xfrm>
          <a:prstGeom prst="roundRect">
            <a:avLst>
              <a:gd name="adj" fmla="val 28571"/>
            </a:avLst>
          </a:prstGeom>
          <a:solidFill>
            <a:srgbClr val="1E6091"/>
          </a:solidFill>
          <a:ln w="9525">
            <a:solidFill>
              <a:srgbClr val="1E6091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436637-C61C-4ACA-AEB5-039DCE4E4B70}"/>
              </a:ext>
            </a:extLst>
          </p:cNvPr>
          <p:cNvSpPr>
            <a:spLocks noGrp="1"/>
          </p:cNvSpPr>
          <p:nvPr/>
        </p:nvSpPr>
        <p:spPr>
          <a:xfrm>
            <a:off x="2305050" y="23431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ҚАТТЫ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116E0C9-8FAA-4C30-A4D0-7D5536717D84}"/>
              </a:ext>
            </a:extLst>
          </p:cNvPr>
          <p:cNvSpPr>
            <a:spLocks noGrp="1"/>
          </p:cNvSpPr>
          <p:nvPr/>
        </p:nvSpPr>
        <p:spPr>
          <a:xfrm>
            <a:off x="7677150" y="4038600"/>
            <a:ext cx="1619250" cy="400050"/>
          </a:xfrm>
          <a:prstGeom prst="roundRect">
            <a:avLst>
              <a:gd name="adj" fmla="val 28571"/>
            </a:avLst>
          </a:prstGeom>
          <a:solidFill>
            <a:srgbClr val="C84C3A"/>
          </a:solidFill>
          <a:ln w="9525">
            <a:solidFill>
              <a:srgbClr val="C84C3A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23F66B6-1200-4997-ADCE-209269CC80F8}"/>
              </a:ext>
            </a:extLst>
          </p:cNvPr>
          <p:cNvSpPr>
            <a:spLocks noGrp="1"/>
          </p:cNvSpPr>
          <p:nvPr/>
        </p:nvSpPr>
        <p:spPr>
          <a:xfrm>
            <a:off x="7772400" y="407670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</a:defRPr>
            </a:defPPr>
            <a:lvl1pPr algn="ctr">
              <a:defRPr sz="1200" b="1">
                <a:solidFill>
                  <a:srgbClr val="FFFFFF"/>
                </a:solidFill>
              </a:defRPr>
            </a:lvl1pPr>
            <a:lvl2pPr algn="ctr">
              <a:defRPr sz="1200" b="1">
                <a:solidFill>
                  <a:srgbClr val="FFFFFF"/>
                </a:solidFill>
              </a:defRPr>
            </a:lvl2pPr>
            <a:lvl3pPr algn="ctr">
              <a:defRPr sz="1200" b="1">
                <a:solidFill>
                  <a:srgbClr val="FFFFFF"/>
                </a:solidFill>
              </a:defRPr>
            </a:lvl3pPr>
            <a:lvl4pPr algn="ctr">
              <a:defRPr sz="1200" b="1">
                <a:solidFill>
                  <a:srgbClr val="FFFFFF"/>
                </a:solidFill>
              </a:defRPr>
            </a:lvl4pPr>
            <a:lvl5pPr algn="ctr">
              <a:defRPr sz="1200" b="1">
                <a:solidFill>
                  <a:srgbClr val="FFFFFF"/>
                </a:solidFill>
              </a:defRPr>
            </a:lvl5pPr>
            <a:lvl6pPr algn="ctr">
              <a:defRPr sz="1200" b="1">
                <a:solidFill>
                  <a:srgbClr val="FFFFFF"/>
                </a:solidFill>
              </a:defRPr>
            </a:lvl6pPr>
            <a:lvl7pPr algn="ctr">
              <a:defRPr sz="1200" b="1">
                <a:solidFill>
                  <a:srgbClr val="FFFFFF"/>
                </a:solidFill>
              </a:defRPr>
            </a:lvl7pPr>
            <a:lvl8pPr algn="ctr">
              <a:defRPr sz="1200" b="1">
                <a:solidFill>
                  <a:srgbClr val="FFFFFF"/>
                </a:solidFill>
              </a:defRPr>
            </a:lvl8pPr>
            <a:lvl9pPr algn="ctr">
              <a:defRPr sz="1200" b="1">
                <a:solidFill>
                  <a:srgbClr val="FFFFFF"/>
                </a:solidFill>
              </a:defRPr>
            </a:lvl9pPr>
          </a:lstStyle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ЖҰМСАҚ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D29428F-2BAA-4F9B-952B-001201E20857}"/>
              </a:ext>
            </a:extLst>
          </p:cNvPr>
          <p:cNvSpPr>
            <a:spLocks noGrp="1"/>
          </p:cNvSpPr>
          <p:nvPr/>
        </p:nvSpPr>
        <p:spPr>
          <a:xfrm>
            <a:off x="1181100" y="582930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2263A"/>
                </a:solidFill>
              </a:defRPr>
            </a:defPPr>
            <a:lvl1pPr algn="l">
              <a:defRPr sz="1350" b="1">
                <a:solidFill>
                  <a:srgbClr val="12263A"/>
                </a:solidFill>
              </a:defRPr>
            </a:lvl1pPr>
            <a:lvl2pPr algn="l">
              <a:defRPr sz="1350" b="1">
                <a:solidFill>
                  <a:srgbClr val="12263A"/>
                </a:solidFill>
              </a:defRPr>
            </a:lvl2pPr>
            <a:lvl3pPr algn="l">
              <a:defRPr sz="1350" b="1">
                <a:solidFill>
                  <a:srgbClr val="12263A"/>
                </a:solidFill>
              </a:defRPr>
            </a:lvl3pPr>
            <a:lvl4pPr algn="l">
              <a:defRPr sz="1350" b="1">
                <a:solidFill>
                  <a:srgbClr val="12263A"/>
                </a:solidFill>
              </a:defRPr>
            </a:lvl4pPr>
            <a:lvl5pPr algn="l">
              <a:defRPr sz="1350" b="1">
                <a:solidFill>
                  <a:srgbClr val="12263A"/>
                </a:solidFill>
              </a:defRPr>
            </a:lvl5pPr>
            <a:lvl6pPr algn="l">
              <a:defRPr sz="1350" b="1">
                <a:solidFill>
                  <a:srgbClr val="12263A"/>
                </a:solidFill>
              </a:defRPr>
            </a:lvl6pPr>
            <a:lvl7pPr algn="l">
              <a:defRPr sz="1350" b="1">
                <a:solidFill>
                  <a:srgbClr val="12263A"/>
                </a:solidFill>
              </a:defRPr>
            </a:lvl7pPr>
            <a:lvl8pPr algn="l">
              <a:defRPr sz="1350" b="1">
                <a:solidFill>
                  <a:srgbClr val="12263A"/>
                </a:solidFill>
              </a:defRPr>
            </a:lvl8pPr>
            <a:lvl9pPr algn="l">
              <a:defRPr sz="1350" b="1">
                <a:solidFill>
                  <a:srgbClr val="12263A"/>
                </a:solidFill>
              </a:defRPr>
            </a:lvl9pPr>
          </a:lstStyle>
          <a:p>
            <a:pPr algn="l">
              <a:defRPr sz="1350" b="1">
                <a:solidFill>
                  <a:srgbClr val="12263A"/>
                </a:solidFill>
              </a:defRPr>
            </a:pPr>
            <a:r>
              <a:rPr sz="1350" b="1">
                <a:solidFill>
                  <a:srgbClr val="12263A"/>
                </a:solidFill>
              </a:rPr>
              <a:t>Технологиялық мағынасы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9CBAB13-7953-4804-BB5E-875A2867A431}"/>
              </a:ext>
            </a:extLst>
          </p:cNvPr>
          <p:cNvSpPr>
            <a:spLocks noGrp="1"/>
          </p:cNvSpPr>
          <p:nvPr/>
        </p:nvSpPr>
        <p:spPr>
          <a:xfrm>
            <a:off x="3752850" y="5676900"/>
            <a:ext cx="723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7202A"/>
                </a:solidFill>
              </a:defRPr>
            </a:defPPr>
            <a:lvl1pPr algn="l">
              <a:defRPr sz="1500" b="1">
                <a:solidFill>
                  <a:srgbClr val="17202A"/>
                </a:solidFill>
              </a:defRPr>
            </a:lvl1pPr>
            <a:lvl2pPr algn="l">
              <a:defRPr sz="1500" b="1">
                <a:solidFill>
                  <a:srgbClr val="17202A"/>
                </a:solidFill>
              </a:defRPr>
            </a:lvl2pPr>
            <a:lvl3pPr algn="l">
              <a:defRPr sz="1500" b="1">
                <a:solidFill>
                  <a:srgbClr val="17202A"/>
                </a:solidFill>
              </a:defRPr>
            </a:lvl3pPr>
            <a:lvl4pPr algn="l">
              <a:defRPr sz="1500" b="1">
                <a:solidFill>
                  <a:srgbClr val="17202A"/>
                </a:solidFill>
              </a:defRPr>
            </a:lvl4pPr>
            <a:lvl5pPr algn="l">
              <a:defRPr sz="1500" b="1">
                <a:solidFill>
                  <a:srgbClr val="17202A"/>
                </a:solidFill>
              </a:defRPr>
            </a:lvl5pPr>
            <a:lvl6pPr algn="l">
              <a:defRPr sz="1500" b="1">
                <a:solidFill>
                  <a:srgbClr val="17202A"/>
                </a:solidFill>
              </a:defRPr>
            </a:lvl6pPr>
            <a:lvl7pPr algn="l">
              <a:defRPr sz="1500" b="1">
                <a:solidFill>
                  <a:srgbClr val="17202A"/>
                </a:solidFill>
              </a:defRPr>
            </a:lvl7pPr>
            <a:lvl8pPr algn="l">
              <a:defRPr sz="1500" b="1">
                <a:solidFill>
                  <a:srgbClr val="17202A"/>
                </a:solidFill>
              </a:defRPr>
            </a:lvl8pPr>
            <a:lvl9pPr algn="l">
              <a:defRPr sz="1500" b="1">
                <a:solidFill>
                  <a:srgbClr val="17202A"/>
                </a:solidFill>
              </a:defRPr>
            </a:lvl9pPr>
          </a:lstStyle>
          <a:p>
            <a:pPr algn="l">
              <a:defRPr sz="1500" b="1">
                <a:solidFill>
                  <a:srgbClr val="17202A"/>
                </a:solidFill>
              </a:defRPr>
            </a:pPr>
            <a:r>
              <a:rPr sz="1500" b="1">
                <a:solidFill>
                  <a:srgbClr val="17202A"/>
                </a:solidFill>
              </a:rPr>
              <a:t>Араластыру мен төсеу үшін битумды қыздырады, бірақ артық қыздыру қартаюды жеделдетеді.</a:t>
            </a:r>
          </a:p>
        </p:txBody>
      </p:sp>
    </p:spTree>
    <p:extLst>
      <p:ext uri="{BB962C8B-B14F-4D97-AF65-F5344CB8AC3E}">
        <p14:creationId xmlns:p14="http://schemas.microsoft.com/office/powerpoint/2010/main" val="38749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2B3672F-081A-45F2-9F7E-8A0038680087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CC3CD1-1A9F-4C39-BF79-74DAB457F9C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B0A7D1-178F-4BAB-937E-31C9373EC34B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Битумның қартаюы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317A55-9D74-441C-8DDE-380C0C29D6E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E729D39-7844-4780-A6DA-46916DE92EAC}"/>
              </a:ext>
            </a:extLst>
          </p:cNvPr>
          <p:cNvSpPr>
            <a:spLocks noGrp="1"/>
          </p:cNvSpPr>
          <p:nvPr/>
        </p:nvSpPr>
        <p:spPr>
          <a:xfrm>
            <a:off x="1695450" y="1543050"/>
            <a:ext cx="1143000" cy="1143000"/>
          </a:xfrm>
          <a:prstGeom prst="ellipse">
            <a:avLst/>
          </a:prstGeom>
          <a:solidFill>
            <a:srgbClr val="35A7A0"/>
          </a:solidFill>
          <a:ln w="9525">
            <a:solidFill>
              <a:srgbClr val="35A7A0"/>
            </a:solidFill>
            <a:prstDash val="solid"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F134A1F-2ED1-4F13-913C-20B3AC08A34C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9D928C-93C7-4A42-8A60-DF4C50A097D6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76200" cy="171450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1CD789F-726C-4919-83AA-29E23ADC6406}"/>
              </a:ext>
            </a:extLst>
          </p:cNvPr>
          <p:cNvSpPr>
            <a:spLocks noGrp="1"/>
          </p:cNvSpPr>
          <p:nvPr/>
        </p:nvSpPr>
        <p:spPr>
          <a:xfrm>
            <a:off x="895350" y="308610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Жаңа битум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C3BCBBA-570D-4764-B95F-E32734E41C1C}"/>
              </a:ext>
            </a:extLst>
          </p:cNvPr>
          <p:cNvSpPr>
            <a:spLocks noGrp="1"/>
          </p:cNvSpPr>
          <p:nvPr/>
        </p:nvSpPr>
        <p:spPr>
          <a:xfrm>
            <a:off x="895350" y="354330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Майлар мен шайырлар жеткілікті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Иілгіштігі жоғары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86E5591-CC7D-4821-9C60-EBB899458658}"/>
              </a:ext>
            </a:extLst>
          </p:cNvPr>
          <p:cNvSpPr>
            <a:spLocks noGrp="1"/>
          </p:cNvSpPr>
          <p:nvPr/>
        </p:nvSpPr>
        <p:spPr>
          <a:xfrm>
            <a:off x="4000500" y="3771900"/>
            <a:ext cx="523875" cy="0"/>
          </a:xfrm>
          <a:prstGeom prst="line">
            <a:avLst/>
          </a:prstGeom>
          <a:noFill/>
          <a:ln w="9525">
            <a:solidFill>
              <a:srgbClr val="D9E1E5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9F5B1DC-9817-4A45-9CAD-F56E4231795A}"/>
              </a:ext>
            </a:extLst>
          </p:cNvPr>
          <p:cNvSpPr>
            <a:spLocks noGrp="1"/>
          </p:cNvSpPr>
          <p:nvPr/>
        </p:nvSpPr>
        <p:spPr>
          <a:xfrm>
            <a:off x="5553075" y="1543050"/>
            <a:ext cx="1143000" cy="1143000"/>
          </a:xfrm>
          <a:prstGeom prst="ellipse">
            <a:avLst/>
          </a:prstGeom>
          <a:solidFill>
            <a:srgbClr val="ECA72C"/>
          </a:solidFill>
          <a:ln w="9525">
            <a:solidFill>
              <a:srgbClr val="ECA72C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701FA10-2919-4DEA-9DCC-BC78BC34425A}"/>
              </a:ext>
            </a:extLst>
          </p:cNvPr>
          <p:cNvSpPr>
            <a:spLocks noGrp="1"/>
          </p:cNvSpPr>
          <p:nvPr/>
        </p:nvSpPr>
        <p:spPr>
          <a:xfrm>
            <a:off x="4524375" y="291465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7A0F0F-5008-467B-8911-A4EE85717883}"/>
              </a:ext>
            </a:extLst>
          </p:cNvPr>
          <p:cNvSpPr>
            <a:spLocks noGrp="1"/>
          </p:cNvSpPr>
          <p:nvPr/>
        </p:nvSpPr>
        <p:spPr>
          <a:xfrm>
            <a:off x="4524375" y="2914650"/>
            <a:ext cx="76200" cy="171450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DF5F542-EF78-4A09-BDB1-3DB74A4B12D3}"/>
              </a:ext>
            </a:extLst>
          </p:cNvPr>
          <p:cNvSpPr>
            <a:spLocks noGrp="1"/>
          </p:cNvSpPr>
          <p:nvPr/>
        </p:nvSpPr>
        <p:spPr>
          <a:xfrm>
            <a:off x="4752975" y="308610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Қысқа мерзімді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089D796-0213-4103-A2B1-47B283E6B4CD}"/>
              </a:ext>
            </a:extLst>
          </p:cNvPr>
          <p:cNvSpPr>
            <a:spLocks noGrp="1"/>
          </p:cNvSpPr>
          <p:nvPr/>
        </p:nvSpPr>
        <p:spPr>
          <a:xfrm>
            <a:off x="4752975" y="354330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Араластыру және төсеу кезінде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булану мен тотығу жүреді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4204FBE-6A4C-49BA-9903-62098C1A7495}"/>
              </a:ext>
            </a:extLst>
          </p:cNvPr>
          <p:cNvSpPr>
            <a:spLocks noGrp="1"/>
          </p:cNvSpPr>
          <p:nvPr/>
        </p:nvSpPr>
        <p:spPr>
          <a:xfrm>
            <a:off x="7858125" y="3771900"/>
            <a:ext cx="523875" cy="0"/>
          </a:xfrm>
          <a:prstGeom prst="line">
            <a:avLst/>
          </a:prstGeom>
          <a:noFill/>
          <a:ln w="9525">
            <a:solidFill>
              <a:srgbClr val="D9E1E5"/>
            </a:solidFill>
            <a:prstDash val="solid"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3CEB411-3488-4D36-84F5-02520B4098EA}"/>
              </a:ext>
            </a:extLst>
          </p:cNvPr>
          <p:cNvSpPr>
            <a:spLocks noGrp="1"/>
          </p:cNvSpPr>
          <p:nvPr/>
        </p:nvSpPr>
        <p:spPr>
          <a:xfrm>
            <a:off x="9410700" y="1543050"/>
            <a:ext cx="1143000" cy="1143000"/>
          </a:xfrm>
          <a:prstGeom prst="ellipse">
            <a:avLst/>
          </a:prstGeom>
          <a:solidFill>
            <a:srgbClr val="C84C3A"/>
          </a:solidFill>
          <a:ln w="9525">
            <a:solidFill>
              <a:srgbClr val="C84C3A"/>
            </a:solidFill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06393144-7FC5-44DC-A0FF-8836A032E9F1}"/>
              </a:ext>
            </a:extLst>
          </p:cNvPr>
          <p:cNvSpPr>
            <a:spLocks noGrp="1"/>
          </p:cNvSpPr>
          <p:nvPr/>
        </p:nvSpPr>
        <p:spPr>
          <a:xfrm>
            <a:off x="8382000" y="2914650"/>
            <a:ext cx="33337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DE5E8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0B6064F-97A0-4870-8DD6-563C83157D86}"/>
              </a:ext>
            </a:extLst>
          </p:cNvPr>
          <p:cNvSpPr>
            <a:spLocks noGrp="1"/>
          </p:cNvSpPr>
          <p:nvPr/>
        </p:nvSpPr>
        <p:spPr>
          <a:xfrm>
            <a:off x="8382000" y="2914650"/>
            <a:ext cx="76200" cy="171450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B63EE53-EC96-4A47-A7BE-7B07054C0CBA}"/>
              </a:ext>
            </a:extLst>
          </p:cNvPr>
          <p:cNvSpPr>
            <a:spLocks noGrp="1"/>
          </p:cNvSpPr>
          <p:nvPr/>
        </p:nvSpPr>
        <p:spPr>
          <a:xfrm>
            <a:off x="8610600" y="3086100"/>
            <a:ext cx="2933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75" b="1">
                <a:solidFill>
                  <a:srgbClr val="12263A"/>
                </a:solidFill>
              </a:defRPr>
            </a:defPPr>
            <a:lvl1pPr algn="l">
              <a:defRPr sz="1575" b="1">
                <a:solidFill>
                  <a:srgbClr val="12263A"/>
                </a:solidFill>
              </a:defRPr>
            </a:lvl1pPr>
            <a:lvl2pPr algn="l">
              <a:defRPr sz="1575" b="1">
                <a:solidFill>
                  <a:srgbClr val="12263A"/>
                </a:solidFill>
              </a:defRPr>
            </a:lvl2pPr>
            <a:lvl3pPr algn="l">
              <a:defRPr sz="1575" b="1">
                <a:solidFill>
                  <a:srgbClr val="12263A"/>
                </a:solidFill>
              </a:defRPr>
            </a:lvl3pPr>
            <a:lvl4pPr algn="l">
              <a:defRPr sz="1575" b="1">
                <a:solidFill>
                  <a:srgbClr val="12263A"/>
                </a:solidFill>
              </a:defRPr>
            </a:lvl4pPr>
            <a:lvl5pPr algn="l">
              <a:defRPr sz="1575" b="1">
                <a:solidFill>
                  <a:srgbClr val="12263A"/>
                </a:solidFill>
              </a:defRPr>
            </a:lvl5pPr>
            <a:lvl6pPr algn="l">
              <a:defRPr sz="1575" b="1">
                <a:solidFill>
                  <a:srgbClr val="12263A"/>
                </a:solidFill>
              </a:defRPr>
            </a:lvl6pPr>
            <a:lvl7pPr algn="l">
              <a:defRPr sz="1575" b="1">
                <a:solidFill>
                  <a:srgbClr val="12263A"/>
                </a:solidFill>
              </a:defRPr>
            </a:lvl7pPr>
            <a:lvl8pPr algn="l">
              <a:defRPr sz="1575" b="1">
                <a:solidFill>
                  <a:srgbClr val="12263A"/>
                </a:solidFill>
              </a:defRPr>
            </a:lvl8pPr>
            <a:lvl9pPr algn="l">
              <a:defRPr sz="1575" b="1">
                <a:solidFill>
                  <a:srgbClr val="12263A"/>
                </a:solidFill>
              </a:defRPr>
            </a:lvl9pPr>
          </a:lstStyle>
          <a:p>
            <a:pPr algn="l">
              <a:defRPr sz="1575" b="1">
                <a:solidFill>
                  <a:srgbClr val="12263A"/>
                </a:solidFill>
              </a:defRPr>
            </a:pPr>
            <a:r>
              <a:rPr sz="1575" b="1">
                <a:solidFill>
                  <a:srgbClr val="12263A"/>
                </a:solidFill>
              </a:rPr>
              <a:t>Ұзақ мерзімді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F5DEA87-6F79-4743-9D9E-DAAC1532AB84}"/>
              </a:ext>
            </a:extLst>
          </p:cNvPr>
          <p:cNvSpPr>
            <a:spLocks noGrp="1"/>
          </p:cNvSpPr>
          <p:nvPr/>
        </p:nvSpPr>
        <p:spPr>
          <a:xfrm>
            <a:off x="8610600" y="3543300"/>
            <a:ext cx="29337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5E6A73"/>
                </a:solidFill>
              </a:defRPr>
            </a:defPPr>
            <a:lvl1pPr algn="l">
              <a:defRPr sz="1125" b="0">
                <a:solidFill>
                  <a:srgbClr val="5E6A73"/>
                </a:solidFill>
              </a:defRPr>
            </a:lvl1pPr>
            <a:lvl2pPr algn="l">
              <a:defRPr sz="1125" b="0">
                <a:solidFill>
                  <a:srgbClr val="5E6A73"/>
                </a:solidFill>
              </a:defRPr>
            </a:lvl2pPr>
            <a:lvl3pPr algn="l">
              <a:defRPr sz="1125" b="0">
                <a:solidFill>
                  <a:srgbClr val="5E6A73"/>
                </a:solidFill>
              </a:defRPr>
            </a:lvl3pPr>
            <a:lvl4pPr algn="l">
              <a:defRPr sz="1125" b="0">
                <a:solidFill>
                  <a:srgbClr val="5E6A73"/>
                </a:solidFill>
              </a:defRPr>
            </a:lvl4pPr>
            <a:lvl5pPr algn="l">
              <a:defRPr sz="1125" b="0">
                <a:solidFill>
                  <a:srgbClr val="5E6A73"/>
                </a:solidFill>
              </a:defRPr>
            </a:lvl5pPr>
            <a:lvl6pPr algn="l">
              <a:defRPr sz="1125" b="0">
                <a:solidFill>
                  <a:srgbClr val="5E6A73"/>
                </a:solidFill>
              </a:defRPr>
            </a:lvl6pPr>
            <a:lvl7pPr algn="l">
              <a:defRPr sz="1125" b="0">
                <a:solidFill>
                  <a:srgbClr val="5E6A73"/>
                </a:solidFill>
              </a:defRPr>
            </a:lvl7pPr>
            <a:lvl8pPr algn="l">
              <a:defRPr sz="1125" b="0">
                <a:solidFill>
                  <a:srgbClr val="5E6A73"/>
                </a:solidFill>
              </a:defRPr>
            </a:lvl8pPr>
            <a:lvl9pPr algn="l">
              <a:defRPr sz="1125" b="0">
                <a:solidFill>
                  <a:srgbClr val="5E6A73"/>
                </a:solidFill>
              </a:defRPr>
            </a:lvl9pPr>
          </a:lstStyle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Жолда жылдар бойы</a:t>
            </a:r>
          </a:p>
          <a:p>
            <a:pPr algn="l">
              <a:defRPr sz="1125" b="0">
                <a:solidFill>
                  <a:srgbClr val="5E6A73"/>
                </a:solidFill>
              </a:defRPr>
            </a:pPr>
            <a:r>
              <a:rPr sz="1125" b="0">
                <a:solidFill>
                  <a:srgbClr val="5E6A73"/>
                </a:solidFill>
              </a:rPr>
              <a:t>оттек, жылу және күн әсер етеді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5274A3B-D8AD-48D0-ABAF-4F6ED79469A0}"/>
              </a:ext>
            </a:extLst>
          </p:cNvPr>
          <p:cNvSpPr>
            <a:spLocks noGrp="1"/>
          </p:cNvSpPr>
          <p:nvPr/>
        </p:nvSpPr>
        <p:spPr>
          <a:xfrm>
            <a:off x="1200150" y="5295900"/>
            <a:ext cx="97917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2263A"/>
                </a:solidFill>
              </a:defRPr>
            </a:defPPr>
            <a:lvl1pPr algn="ctr">
              <a:defRPr sz="1725" b="1">
                <a:solidFill>
                  <a:srgbClr val="12263A"/>
                </a:solidFill>
              </a:defRPr>
            </a:lvl1pPr>
            <a:lvl2pPr algn="ctr">
              <a:defRPr sz="1725" b="1">
                <a:solidFill>
                  <a:srgbClr val="12263A"/>
                </a:solidFill>
              </a:defRPr>
            </a:lvl2pPr>
            <a:lvl3pPr algn="ctr">
              <a:defRPr sz="1725" b="1">
                <a:solidFill>
                  <a:srgbClr val="12263A"/>
                </a:solidFill>
              </a:defRPr>
            </a:lvl3pPr>
            <a:lvl4pPr algn="ctr">
              <a:defRPr sz="1725" b="1">
                <a:solidFill>
                  <a:srgbClr val="12263A"/>
                </a:solidFill>
              </a:defRPr>
            </a:lvl4pPr>
            <a:lvl5pPr algn="ctr">
              <a:defRPr sz="1725" b="1">
                <a:solidFill>
                  <a:srgbClr val="12263A"/>
                </a:solidFill>
              </a:defRPr>
            </a:lvl5pPr>
            <a:lvl6pPr algn="ctr">
              <a:defRPr sz="1725" b="1">
                <a:solidFill>
                  <a:srgbClr val="12263A"/>
                </a:solidFill>
              </a:defRPr>
            </a:lvl6pPr>
            <a:lvl7pPr algn="ctr">
              <a:defRPr sz="1725" b="1">
                <a:solidFill>
                  <a:srgbClr val="12263A"/>
                </a:solidFill>
              </a:defRPr>
            </a:lvl7pPr>
            <a:lvl8pPr algn="ctr">
              <a:defRPr sz="1725" b="1">
                <a:solidFill>
                  <a:srgbClr val="12263A"/>
                </a:solidFill>
              </a:defRPr>
            </a:lvl8pPr>
            <a:lvl9pPr algn="ctr">
              <a:defRPr sz="1725" b="1">
                <a:solidFill>
                  <a:srgbClr val="12263A"/>
                </a:solidFill>
              </a:defRPr>
            </a:lvl9pPr>
          </a:lstStyle>
          <a:p>
            <a:pPr algn="ctr">
              <a:defRPr sz="1725" b="1">
                <a:solidFill>
                  <a:srgbClr val="12263A"/>
                </a:solidFill>
              </a:defRPr>
            </a:pPr>
            <a:r>
              <a:rPr sz="1725" b="1">
                <a:solidFill>
                  <a:srgbClr val="12263A"/>
                </a:solidFill>
              </a:rPr>
              <a:t>Қартаю нәтижесі: тұтқырлық пен қатаңдық өседі, созылғыштық төмендейді, жарықшақ қаупі артады.</a:t>
            </a:r>
          </a:p>
        </p:txBody>
      </p:sp>
    </p:spTree>
    <p:extLst>
      <p:ext uri="{BB962C8B-B14F-4D97-AF65-F5344CB8AC3E}">
        <p14:creationId xmlns:p14="http://schemas.microsoft.com/office/powerpoint/2010/main" val="861057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00EB3F6-6D63-41C4-A514-CAF6BA2D7D21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C9A64E-B53E-485D-8324-CFF1E1792C0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948486-87EA-4163-861B-F849157C648C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Қасиет дұрыс таңдалмаса, қандай ақау пайда болады?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4ED5CA-0ECF-468E-8827-F3FFE8AE6E28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FC5EC7-DEEF-4705-8088-7D9402FF6616}"/>
              </a:ext>
            </a:extLst>
          </p:cNvPr>
          <p:cNvSpPr>
            <a:spLocks noGrp="1"/>
          </p:cNvSpPr>
          <p:nvPr/>
        </p:nvSpPr>
        <p:spPr>
          <a:xfrm>
            <a:off x="723900" y="142875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СЕБЕП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FFF694-0E7D-4565-849B-2C8FBB845678}"/>
              </a:ext>
            </a:extLst>
          </p:cNvPr>
          <p:cNvSpPr>
            <a:spLocks noGrp="1"/>
          </p:cNvSpPr>
          <p:nvPr/>
        </p:nvSpPr>
        <p:spPr>
          <a:xfrm>
            <a:off x="3619500" y="142875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ҚАСИЕТТЕГІ ӨЗГЕРІС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7C73F3-286C-4BA2-92BF-C3B7B1E6C01B}"/>
              </a:ext>
            </a:extLst>
          </p:cNvPr>
          <p:cNvSpPr>
            <a:spLocks noGrp="1"/>
          </p:cNvSpPr>
          <p:nvPr/>
        </p:nvSpPr>
        <p:spPr>
          <a:xfrm>
            <a:off x="7753350" y="142875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5E6A73"/>
                </a:solidFill>
              </a:defRPr>
            </a:defPPr>
            <a:lvl1pPr algn="l">
              <a:defRPr sz="1200" b="1">
                <a:solidFill>
                  <a:srgbClr val="5E6A73"/>
                </a:solidFill>
              </a:defRPr>
            </a:lvl1pPr>
            <a:lvl2pPr algn="l">
              <a:defRPr sz="1200" b="1">
                <a:solidFill>
                  <a:srgbClr val="5E6A73"/>
                </a:solidFill>
              </a:defRPr>
            </a:lvl2pPr>
            <a:lvl3pPr algn="l">
              <a:defRPr sz="1200" b="1">
                <a:solidFill>
                  <a:srgbClr val="5E6A73"/>
                </a:solidFill>
              </a:defRPr>
            </a:lvl3pPr>
            <a:lvl4pPr algn="l">
              <a:defRPr sz="1200" b="1">
                <a:solidFill>
                  <a:srgbClr val="5E6A73"/>
                </a:solidFill>
              </a:defRPr>
            </a:lvl4pPr>
            <a:lvl5pPr algn="l">
              <a:defRPr sz="1200" b="1">
                <a:solidFill>
                  <a:srgbClr val="5E6A73"/>
                </a:solidFill>
              </a:defRPr>
            </a:lvl5pPr>
            <a:lvl6pPr algn="l">
              <a:defRPr sz="1200" b="1">
                <a:solidFill>
                  <a:srgbClr val="5E6A73"/>
                </a:solidFill>
              </a:defRPr>
            </a:lvl6pPr>
            <a:lvl7pPr algn="l">
              <a:defRPr sz="1200" b="1">
                <a:solidFill>
                  <a:srgbClr val="5E6A73"/>
                </a:solidFill>
              </a:defRPr>
            </a:lvl7pPr>
            <a:lvl8pPr algn="l">
              <a:defRPr sz="1200" b="1">
                <a:solidFill>
                  <a:srgbClr val="5E6A73"/>
                </a:solidFill>
              </a:defRPr>
            </a:lvl8pPr>
            <a:lvl9pPr algn="l">
              <a:defRPr sz="1200" b="1">
                <a:solidFill>
                  <a:srgbClr val="5E6A73"/>
                </a:solidFill>
              </a:defRPr>
            </a:lvl9pPr>
          </a:lstStyle>
          <a:p>
            <a:pPr algn="l">
              <a:defRPr sz="1200" b="1">
                <a:solidFill>
                  <a:srgbClr val="5E6A73"/>
                </a:solidFill>
              </a:defRPr>
            </a:pPr>
            <a:r>
              <a:rPr sz="1200" b="1">
                <a:solidFill>
                  <a:srgbClr val="5E6A73"/>
                </a:solidFill>
              </a:rPr>
              <a:t>ЖОЛДАҒЫ НӘТИЖЕ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1286761-42DA-4B0D-9582-C784F30BB487}"/>
              </a:ext>
            </a:extLst>
          </p:cNvPr>
          <p:cNvSpPr>
            <a:spLocks noGrp="1"/>
          </p:cNvSpPr>
          <p:nvPr/>
        </p:nvSpPr>
        <p:spPr>
          <a:xfrm>
            <a:off x="590550" y="1981200"/>
            <a:ext cx="1097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9EFEA27-2AE6-4305-902C-7084228DC7A9}"/>
              </a:ext>
            </a:extLst>
          </p:cNvPr>
          <p:cNvSpPr>
            <a:spLocks noGrp="1"/>
          </p:cNvSpPr>
          <p:nvPr/>
        </p:nvSpPr>
        <p:spPr>
          <a:xfrm>
            <a:off x="590550" y="1981200"/>
            <a:ext cx="95250" cy="742950"/>
          </a:xfrm>
          <a:prstGeom prst="rect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BB7C0A-F869-4F04-88A7-DCBE5CFD2AA6}"/>
              </a:ext>
            </a:extLst>
          </p:cNvPr>
          <p:cNvSpPr>
            <a:spLocks noGrp="1"/>
          </p:cNvSpPr>
          <p:nvPr/>
        </p:nvSpPr>
        <p:spPr>
          <a:xfrm>
            <a:off x="838200" y="2076450"/>
            <a:ext cx="2428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2263A"/>
                </a:solidFill>
              </a:defRPr>
            </a:defPPr>
            <a:lvl1pPr algn="l">
              <a:defRPr sz="1350" b="1">
                <a:solidFill>
                  <a:srgbClr val="12263A"/>
                </a:solidFill>
              </a:defRPr>
            </a:lvl1pPr>
            <a:lvl2pPr algn="l">
              <a:defRPr sz="1350" b="1">
                <a:solidFill>
                  <a:srgbClr val="12263A"/>
                </a:solidFill>
              </a:defRPr>
            </a:lvl2pPr>
            <a:lvl3pPr algn="l">
              <a:defRPr sz="1350" b="1">
                <a:solidFill>
                  <a:srgbClr val="12263A"/>
                </a:solidFill>
              </a:defRPr>
            </a:lvl3pPr>
            <a:lvl4pPr algn="l">
              <a:defRPr sz="1350" b="1">
                <a:solidFill>
                  <a:srgbClr val="12263A"/>
                </a:solidFill>
              </a:defRPr>
            </a:lvl4pPr>
            <a:lvl5pPr algn="l">
              <a:defRPr sz="1350" b="1">
                <a:solidFill>
                  <a:srgbClr val="12263A"/>
                </a:solidFill>
              </a:defRPr>
            </a:lvl5pPr>
            <a:lvl6pPr algn="l">
              <a:defRPr sz="1350" b="1">
                <a:solidFill>
                  <a:srgbClr val="12263A"/>
                </a:solidFill>
              </a:defRPr>
            </a:lvl6pPr>
            <a:lvl7pPr algn="l">
              <a:defRPr sz="1350" b="1">
                <a:solidFill>
                  <a:srgbClr val="12263A"/>
                </a:solidFill>
              </a:defRPr>
            </a:lvl7pPr>
            <a:lvl8pPr algn="l">
              <a:defRPr sz="1350" b="1">
                <a:solidFill>
                  <a:srgbClr val="12263A"/>
                </a:solidFill>
              </a:defRPr>
            </a:lvl8pPr>
            <a:lvl9pPr algn="l">
              <a:defRPr sz="1350" b="1">
                <a:solidFill>
                  <a:srgbClr val="12263A"/>
                </a:solidFill>
              </a:defRPr>
            </a:lvl9pPr>
          </a:lstStyle>
          <a:p>
            <a:pPr algn="l">
              <a:defRPr sz="1350" b="1">
                <a:solidFill>
                  <a:srgbClr val="12263A"/>
                </a:solidFill>
              </a:defRPr>
            </a:pPr>
            <a:r>
              <a:rPr sz="1350" b="1">
                <a:solidFill>
                  <a:srgbClr val="12263A"/>
                </a:solidFill>
              </a:rPr>
              <a:t>Битум тым жұмсақ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EC8D74-DAAA-4731-91E1-BAD1F85B1FD2}"/>
              </a:ext>
            </a:extLst>
          </p:cNvPr>
          <p:cNvSpPr>
            <a:spLocks noGrp="1"/>
          </p:cNvSpPr>
          <p:nvPr/>
        </p:nvSpPr>
        <p:spPr>
          <a:xfrm>
            <a:off x="3600450" y="2076450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17202A"/>
                </a:solidFill>
              </a:defRPr>
            </a:defPPr>
            <a:lvl1pPr algn="l">
              <a:defRPr sz="1275" b="0">
                <a:solidFill>
                  <a:srgbClr val="17202A"/>
                </a:solidFill>
              </a:defRPr>
            </a:lvl1pPr>
            <a:lvl2pPr algn="l">
              <a:defRPr sz="1275" b="0">
                <a:solidFill>
                  <a:srgbClr val="17202A"/>
                </a:solidFill>
              </a:defRPr>
            </a:lvl2pPr>
            <a:lvl3pPr algn="l">
              <a:defRPr sz="1275" b="0">
                <a:solidFill>
                  <a:srgbClr val="17202A"/>
                </a:solidFill>
              </a:defRPr>
            </a:lvl3pPr>
            <a:lvl4pPr algn="l">
              <a:defRPr sz="1275" b="0">
                <a:solidFill>
                  <a:srgbClr val="17202A"/>
                </a:solidFill>
              </a:defRPr>
            </a:lvl4pPr>
            <a:lvl5pPr algn="l">
              <a:defRPr sz="1275" b="0">
                <a:solidFill>
                  <a:srgbClr val="17202A"/>
                </a:solidFill>
              </a:defRPr>
            </a:lvl5pPr>
            <a:lvl6pPr algn="l">
              <a:defRPr sz="1275" b="0">
                <a:solidFill>
                  <a:srgbClr val="17202A"/>
                </a:solidFill>
              </a:defRPr>
            </a:lvl6pPr>
            <a:lvl7pPr algn="l">
              <a:defRPr sz="1275" b="0">
                <a:solidFill>
                  <a:srgbClr val="17202A"/>
                </a:solidFill>
              </a:defRPr>
            </a:lvl7pPr>
            <a:lvl8pPr algn="l">
              <a:defRPr sz="1275" b="0">
                <a:solidFill>
                  <a:srgbClr val="17202A"/>
                </a:solidFill>
              </a:defRPr>
            </a:lvl8pPr>
            <a:lvl9pPr algn="l">
              <a:defRPr sz="1275" b="0">
                <a:solidFill>
                  <a:srgbClr val="17202A"/>
                </a:solidFill>
              </a:defRPr>
            </a:lvl9pPr>
          </a:lstStyle>
          <a:p>
            <a:pPr algn="l">
              <a:defRPr sz="1275" b="0">
                <a:solidFill>
                  <a:srgbClr val="17202A"/>
                </a:solidFill>
              </a:defRPr>
            </a:pPr>
            <a:r>
              <a:rPr sz="1275" b="0">
                <a:solidFill>
                  <a:srgbClr val="17202A"/>
                </a:solidFill>
              </a:rPr>
              <a:t>Ыстықта тұрақтылығы төмен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0D9128-490F-4EC2-BF1E-E60B463C36C3}"/>
              </a:ext>
            </a:extLst>
          </p:cNvPr>
          <p:cNvSpPr>
            <a:spLocks noGrp="1"/>
          </p:cNvSpPr>
          <p:nvPr/>
        </p:nvSpPr>
        <p:spPr>
          <a:xfrm>
            <a:off x="7734300" y="2076450"/>
            <a:ext cx="342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C84C3A"/>
                </a:solidFill>
              </a:defRPr>
            </a:defPPr>
            <a:lvl1pPr algn="l">
              <a:defRPr sz="1350" b="1">
                <a:solidFill>
                  <a:srgbClr val="C84C3A"/>
                </a:solidFill>
              </a:defRPr>
            </a:lvl1pPr>
            <a:lvl2pPr algn="l">
              <a:defRPr sz="1350" b="1">
                <a:solidFill>
                  <a:srgbClr val="C84C3A"/>
                </a:solidFill>
              </a:defRPr>
            </a:lvl2pPr>
            <a:lvl3pPr algn="l">
              <a:defRPr sz="1350" b="1">
                <a:solidFill>
                  <a:srgbClr val="C84C3A"/>
                </a:solidFill>
              </a:defRPr>
            </a:lvl3pPr>
            <a:lvl4pPr algn="l">
              <a:defRPr sz="1350" b="1">
                <a:solidFill>
                  <a:srgbClr val="C84C3A"/>
                </a:solidFill>
              </a:defRPr>
            </a:lvl4pPr>
            <a:lvl5pPr algn="l">
              <a:defRPr sz="1350" b="1">
                <a:solidFill>
                  <a:srgbClr val="C84C3A"/>
                </a:solidFill>
              </a:defRPr>
            </a:lvl5pPr>
            <a:lvl6pPr algn="l">
              <a:defRPr sz="1350" b="1">
                <a:solidFill>
                  <a:srgbClr val="C84C3A"/>
                </a:solidFill>
              </a:defRPr>
            </a:lvl6pPr>
            <a:lvl7pPr algn="l">
              <a:defRPr sz="1350" b="1">
                <a:solidFill>
                  <a:srgbClr val="C84C3A"/>
                </a:solidFill>
              </a:defRPr>
            </a:lvl7pPr>
            <a:lvl8pPr algn="l">
              <a:defRPr sz="1350" b="1">
                <a:solidFill>
                  <a:srgbClr val="C84C3A"/>
                </a:solidFill>
              </a:defRPr>
            </a:lvl8pPr>
            <a:lvl9pPr algn="l">
              <a:defRPr sz="1350" b="1">
                <a:solidFill>
                  <a:srgbClr val="C84C3A"/>
                </a:solidFill>
              </a:defRPr>
            </a:lvl9pPr>
          </a:lstStyle>
          <a:p>
            <a:pPr algn="l">
              <a:defRPr sz="1350" b="1">
                <a:solidFill>
                  <a:srgbClr val="C84C3A"/>
                </a:solidFill>
              </a:defRPr>
            </a:pPr>
            <a:r>
              <a:rPr sz="1350" b="1">
                <a:solidFill>
                  <a:srgbClr val="C84C3A"/>
                </a:solidFill>
              </a:rPr>
              <a:t>Дөңгелек ізі, ығысу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62A68B6-8087-413E-8536-D1BCB441F256}"/>
              </a:ext>
            </a:extLst>
          </p:cNvPr>
          <p:cNvSpPr>
            <a:spLocks noGrp="1"/>
          </p:cNvSpPr>
          <p:nvPr/>
        </p:nvSpPr>
        <p:spPr>
          <a:xfrm>
            <a:off x="590550" y="2952750"/>
            <a:ext cx="1097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B8175A-C37D-440A-BEE2-D1FE8FBDD127}"/>
              </a:ext>
            </a:extLst>
          </p:cNvPr>
          <p:cNvSpPr>
            <a:spLocks noGrp="1"/>
          </p:cNvSpPr>
          <p:nvPr/>
        </p:nvSpPr>
        <p:spPr>
          <a:xfrm>
            <a:off x="590550" y="2952750"/>
            <a:ext cx="95250" cy="7429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3D051B-2AA4-4DEC-A27E-935FD0DCECA5}"/>
              </a:ext>
            </a:extLst>
          </p:cNvPr>
          <p:cNvSpPr>
            <a:spLocks noGrp="1"/>
          </p:cNvSpPr>
          <p:nvPr/>
        </p:nvSpPr>
        <p:spPr>
          <a:xfrm>
            <a:off x="838200" y="3048000"/>
            <a:ext cx="2428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2263A"/>
                </a:solidFill>
              </a:defRPr>
            </a:defPPr>
            <a:lvl1pPr algn="l">
              <a:defRPr sz="1350" b="1">
                <a:solidFill>
                  <a:srgbClr val="12263A"/>
                </a:solidFill>
              </a:defRPr>
            </a:lvl1pPr>
            <a:lvl2pPr algn="l">
              <a:defRPr sz="1350" b="1">
                <a:solidFill>
                  <a:srgbClr val="12263A"/>
                </a:solidFill>
              </a:defRPr>
            </a:lvl2pPr>
            <a:lvl3pPr algn="l">
              <a:defRPr sz="1350" b="1">
                <a:solidFill>
                  <a:srgbClr val="12263A"/>
                </a:solidFill>
              </a:defRPr>
            </a:lvl3pPr>
            <a:lvl4pPr algn="l">
              <a:defRPr sz="1350" b="1">
                <a:solidFill>
                  <a:srgbClr val="12263A"/>
                </a:solidFill>
              </a:defRPr>
            </a:lvl4pPr>
            <a:lvl5pPr algn="l">
              <a:defRPr sz="1350" b="1">
                <a:solidFill>
                  <a:srgbClr val="12263A"/>
                </a:solidFill>
              </a:defRPr>
            </a:lvl5pPr>
            <a:lvl6pPr algn="l">
              <a:defRPr sz="1350" b="1">
                <a:solidFill>
                  <a:srgbClr val="12263A"/>
                </a:solidFill>
              </a:defRPr>
            </a:lvl6pPr>
            <a:lvl7pPr algn="l">
              <a:defRPr sz="1350" b="1">
                <a:solidFill>
                  <a:srgbClr val="12263A"/>
                </a:solidFill>
              </a:defRPr>
            </a:lvl7pPr>
            <a:lvl8pPr algn="l">
              <a:defRPr sz="1350" b="1">
                <a:solidFill>
                  <a:srgbClr val="12263A"/>
                </a:solidFill>
              </a:defRPr>
            </a:lvl8pPr>
            <a:lvl9pPr algn="l">
              <a:defRPr sz="1350" b="1">
                <a:solidFill>
                  <a:srgbClr val="12263A"/>
                </a:solidFill>
              </a:defRPr>
            </a:lvl9pPr>
          </a:lstStyle>
          <a:p>
            <a:pPr algn="l">
              <a:defRPr sz="1350" b="1">
                <a:solidFill>
                  <a:srgbClr val="12263A"/>
                </a:solidFill>
              </a:defRPr>
            </a:pPr>
            <a:r>
              <a:rPr sz="1350" b="1">
                <a:solidFill>
                  <a:srgbClr val="12263A"/>
                </a:solidFill>
              </a:rPr>
              <a:t>Битум тым қатты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D4B3D74-1353-4D64-83C6-7481FAEA0257}"/>
              </a:ext>
            </a:extLst>
          </p:cNvPr>
          <p:cNvSpPr>
            <a:spLocks noGrp="1"/>
          </p:cNvSpPr>
          <p:nvPr/>
        </p:nvSpPr>
        <p:spPr>
          <a:xfrm>
            <a:off x="3600450" y="3048000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17202A"/>
                </a:solidFill>
              </a:defRPr>
            </a:defPPr>
            <a:lvl1pPr algn="l">
              <a:defRPr sz="1275" b="0">
                <a:solidFill>
                  <a:srgbClr val="17202A"/>
                </a:solidFill>
              </a:defRPr>
            </a:lvl1pPr>
            <a:lvl2pPr algn="l">
              <a:defRPr sz="1275" b="0">
                <a:solidFill>
                  <a:srgbClr val="17202A"/>
                </a:solidFill>
              </a:defRPr>
            </a:lvl2pPr>
            <a:lvl3pPr algn="l">
              <a:defRPr sz="1275" b="0">
                <a:solidFill>
                  <a:srgbClr val="17202A"/>
                </a:solidFill>
              </a:defRPr>
            </a:lvl3pPr>
            <a:lvl4pPr algn="l">
              <a:defRPr sz="1275" b="0">
                <a:solidFill>
                  <a:srgbClr val="17202A"/>
                </a:solidFill>
              </a:defRPr>
            </a:lvl4pPr>
            <a:lvl5pPr algn="l">
              <a:defRPr sz="1275" b="0">
                <a:solidFill>
                  <a:srgbClr val="17202A"/>
                </a:solidFill>
              </a:defRPr>
            </a:lvl5pPr>
            <a:lvl6pPr algn="l">
              <a:defRPr sz="1275" b="0">
                <a:solidFill>
                  <a:srgbClr val="17202A"/>
                </a:solidFill>
              </a:defRPr>
            </a:lvl6pPr>
            <a:lvl7pPr algn="l">
              <a:defRPr sz="1275" b="0">
                <a:solidFill>
                  <a:srgbClr val="17202A"/>
                </a:solidFill>
              </a:defRPr>
            </a:lvl7pPr>
            <a:lvl8pPr algn="l">
              <a:defRPr sz="1275" b="0">
                <a:solidFill>
                  <a:srgbClr val="17202A"/>
                </a:solidFill>
              </a:defRPr>
            </a:lvl8pPr>
            <a:lvl9pPr algn="l">
              <a:defRPr sz="1275" b="0">
                <a:solidFill>
                  <a:srgbClr val="17202A"/>
                </a:solidFill>
              </a:defRPr>
            </a:lvl9pPr>
          </a:lstStyle>
          <a:p>
            <a:pPr algn="l">
              <a:defRPr sz="1275" b="0">
                <a:solidFill>
                  <a:srgbClr val="17202A"/>
                </a:solidFill>
              </a:defRPr>
            </a:pPr>
            <a:r>
              <a:rPr sz="1275" b="0">
                <a:solidFill>
                  <a:srgbClr val="17202A"/>
                </a:solidFill>
              </a:rPr>
              <a:t>Суықта созылуы аз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C397100-2349-4A04-97E8-FE66F5253FDC}"/>
              </a:ext>
            </a:extLst>
          </p:cNvPr>
          <p:cNvSpPr>
            <a:spLocks noGrp="1"/>
          </p:cNvSpPr>
          <p:nvPr/>
        </p:nvSpPr>
        <p:spPr>
          <a:xfrm>
            <a:off x="7734300" y="3048000"/>
            <a:ext cx="342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E6091"/>
                </a:solidFill>
              </a:defRPr>
            </a:defPPr>
            <a:lvl1pPr algn="l">
              <a:defRPr sz="1350" b="1">
                <a:solidFill>
                  <a:srgbClr val="1E6091"/>
                </a:solidFill>
              </a:defRPr>
            </a:lvl1pPr>
            <a:lvl2pPr algn="l">
              <a:defRPr sz="1350" b="1">
                <a:solidFill>
                  <a:srgbClr val="1E6091"/>
                </a:solidFill>
              </a:defRPr>
            </a:lvl2pPr>
            <a:lvl3pPr algn="l">
              <a:defRPr sz="1350" b="1">
                <a:solidFill>
                  <a:srgbClr val="1E6091"/>
                </a:solidFill>
              </a:defRPr>
            </a:lvl3pPr>
            <a:lvl4pPr algn="l">
              <a:defRPr sz="1350" b="1">
                <a:solidFill>
                  <a:srgbClr val="1E6091"/>
                </a:solidFill>
              </a:defRPr>
            </a:lvl4pPr>
            <a:lvl5pPr algn="l">
              <a:defRPr sz="1350" b="1">
                <a:solidFill>
                  <a:srgbClr val="1E6091"/>
                </a:solidFill>
              </a:defRPr>
            </a:lvl5pPr>
            <a:lvl6pPr algn="l">
              <a:defRPr sz="1350" b="1">
                <a:solidFill>
                  <a:srgbClr val="1E6091"/>
                </a:solidFill>
              </a:defRPr>
            </a:lvl6pPr>
            <a:lvl7pPr algn="l">
              <a:defRPr sz="1350" b="1">
                <a:solidFill>
                  <a:srgbClr val="1E6091"/>
                </a:solidFill>
              </a:defRPr>
            </a:lvl7pPr>
            <a:lvl8pPr algn="l">
              <a:defRPr sz="1350" b="1">
                <a:solidFill>
                  <a:srgbClr val="1E6091"/>
                </a:solidFill>
              </a:defRPr>
            </a:lvl8pPr>
            <a:lvl9pPr algn="l">
              <a:defRPr sz="1350" b="1">
                <a:solidFill>
                  <a:srgbClr val="1E6091"/>
                </a:solidFill>
              </a:defRPr>
            </a:lvl9pPr>
          </a:lstStyle>
          <a:p>
            <a:pPr algn="l">
              <a:defRPr sz="1350" b="1">
                <a:solidFill>
                  <a:srgbClr val="1E6091"/>
                </a:solidFill>
              </a:defRPr>
            </a:pPr>
            <a:r>
              <a:rPr sz="1350" b="1">
                <a:solidFill>
                  <a:srgbClr val="1E6091"/>
                </a:solidFill>
              </a:rPr>
              <a:t>Температуралық жарықшақ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6C716BA-7ED9-43C4-9E1F-56C8926C7918}"/>
              </a:ext>
            </a:extLst>
          </p:cNvPr>
          <p:cNvSpPr>
            <a:spLocks noGrp="1"/>
          </p:cNvSpPr>
          <p:nvPr/>
        </p:nvSpPr>
        <p:spPr>
          <a:xfrm>
            <a:off x="590550" y="3924300"/>
            <a:ext cx="1097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870A5BC-96D7-407D-965A-AF5C63DDC98F}"/>
              </a:ext>
            </a:extLst>
          </p:cNvPr>
          <p:cNvSpPr>
            <a:spLocks noGrp="1"/>
          </p:cNvSpPr>
          <p:nvPr/>
        </p:nvSpPr>
        <p:spPr>
          <a:xfrm>
            <a:off x="590550" y="3924300"/>
            <a:ext cx="95250" cy="7429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9164CB-2278-43A7-9EFF-24FFE5FF13BD}"/>
              </a:ext>
            </a:extLst>
          </p:cNvPr>
          <p:cNvSpPr>
            <a:spLocks noGrp="1"/>
          </p:cNvSpPr>
          <p:nvPr/>
        </p:nvSpPr>
        <p:spPr>
          <a:xfrm>
            <a:off x="838200" y="4019550"/>
            <a:ext cx="2428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2263A"/>
                </a:solidFill>
              </a:defRPr>
            </a:defPPr>
            <a:lvl1pPr algn="l">
              <a:defRPr sz="1350" b="1">
                <a:solidFill>
                  <a:srgbClr val="12263A"/>
                </a:solidFill>
              </a:defRPr>
            </a:lvl1pPr>
            <a:lvl2pPr algn="l">
              <a:defRPr sz="1350" b="1">
                <a:solidFill>
                  <a:srgbClr val="12263A"/>
                </a:solidFill>
              </a:defRPr>
            </a:lvl2pPr>
            <a:lvl3pPr algn="l">
              <a:defRPr sz="1350" b="1">
                <a:solidFill>
                  <a:srgbClr val="12263A"/>
                </a:solidFill>
              </a:defRPr>
            </a:lvl3pPr>
            <a:lvl4pPr algn="l">
              <a:defRPr sz="1350" b="1">
                <a:solidFill>
                  <a:srgbClr val="12263A"/>
                </a:solidFill>
              </a:defRPr>
            </a:lvl4pPr>
            <a:lvl5pPr algn="l">
              <a:defRPr sz="1350" b="1">
                <a:solidFill>
                  <a:srgbClr val="12263A"/>
                </a:solidFill>
              </a:defRPr>
            </a:lvl5pPr>
            <a:lvl6pPr algn="l">
              <a:defRPr sz="1350" b="1">
                <a:solidFill>
                  <a:srgbClr val="12263A"/>
                </a:solidFill>
              </a:defRPr>
            </a:lvl6pPr>
            <a:lvl7pPr algn="l">
              <a:defRPr sz="1350" b="1">
                <a:solidFill>
                  <a:srgbClr val="12263A"/>
                </a:solidFill>
              </a:defRPr>
            </a:lvl7pPr>
            <a:lvl8pPr algn="l">
              <a:defRPr sz="1350" b="1">
                <a:solidFill>
                  <a:srgbClr val="12263A"/>
                </a:solidFill>
              </a:defRPr>
            </a:lvl8pPr>
            <a:lvl9pPr algn="l">
              <a:defRPr sz="1350" b="1">
                <a:solidFill>
                  <a:srgbClr val="12263A"/>
                </a:solidFill>
              </a:defRPr>
            </a:lvl9pPr>
          </a:lstStyle>
          <a:p>
            <a:pPr algn="l">
              <a:defRPr sz="1350" b="1">
                <a:solidFill>
                  <a:srgbClr val="12263A"/>
                </a:solidFill>
              </a:defRPr>
            </a:pPr>
            <a:r>
              <a:rPr sz="1350" b="1">
                <a:solidFill>
                  <a:srgbClr val="12263A"/>
                </a:solidFill>
              </a:rPr>
              <a:t>Адгезия нашар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7D2D14-F926-412E-8D35-4B536A94923B}"/>
              </a:ext>
            </a:extLst>
          </p:cNvPr>
          <p:cNvSpPr>
            <a:spLocks noGrp="1"/>
          </p:cNvSpPr>
          <p:nvPr/>
        </p:nvSpPr>
        <p:spPr>
          <a:xfrm>
            <a:off x="3600450" y="4019550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17202A"/>
                </a:solidFill>
              </a:defRPr>
            </a:defPPr>
            <a:lvl1pPr algn="l">
              <a:defRPr sz="1275" b="0">
                <a:solidFill>
                  <a:srgbClr val="17202A"/>
                </a:solidFill>
              </a:defRPr>
            </a:lvl1pPr>
            <a:lvl2pPr algn="l">
              <a:defRPr sz="1275" b="0">
                <a:solidFill>
                  <a:srgbClr val="17202A"/>
                </a:solidFill>
              </a:defRPr>
            </a:lvl2pPr>
            <a:lvl3pPr algn="l">
              <a:defRPr sz="1275" b="0">
                <a:solidFill>
                  <a:srgbClr val="17202A"/>
                </a:solidFill>
              </a:defRPr>
            </a:lvl3pPr>
            <a:lvl4pPr algn="l">
              <a:defRPr sz="1275" b="0">
                <a:solidFill>
                  <a:srgbClr val="17202A"/>
                </a:solidFill>
              </a:defRPr>
            </a:lvl4pPr>
            <a:lvl5pPr algn="l">
              <a:defRPr sz="1275" b="0">
                <a:solidFill>
                  <a:srgbClr val="17202A"/>
                </a:solidFill>
              </a:defRPr>
            </a:lvl5pPr>
            <a:lvl6pPr algn="l">
              <a:defRPr sz="1275" b="0">
                <a:solidFill>
                  <a:srgbClr val="17202A"/>
                </a:solidFill>
              </a:defRPr>
            </a:lvl6pPr>
            <a:lvl7pPr algn="l">
              <a:defRPr sz="1275" b="0">
                <a:solidFill>
                  <a:srgbClr val="17202A"/>
                </a:solidFill>
              </a:defRPr>
            </a:lvl7pPr>
            <a:lvl8pPr algn="l">
              <a:defRPr sz="1275" b="0">
                <a:solidFill>
                  <a:srgbClr val="17202A"/>
                </a:solidFill>
              </a:defRPr>
            </a:lvl8pPr>
            <a:lvl9pPr algn="l">
              <a:defRPr sz="1275" b="0">
                <a:solidFill>
                  <a:srgbClr val="17202A"/>
                </a:solidFill>
              </a:defRPr>
            </a:lvl9pPr>
          </a:lstStyle>
          <a:p>
            <a:pPr algn="l">
              <a:defRPr sz="1275" b="0">
                <a:solidFill>
                  <a:srgbClr val="17202A"/>
                </a:solidFill>
              </a:defRPr>
            </a:pPr>
            <a:r>
              <a:rPr sz="1275" b="0">
                <a:solidFill>
                  <a:srgbClr val="17202A"/>
                </a:solidFill>
              </a:rPr>
              <a:t>Су қабықшаны ажыратады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D59378C-CEB5-4D36-A49F-205257B0FF1D}"/>
              </a:ext>
            </a:extLst>
          </p:cNvPr>
          <p:cNvSpPr>
            <a:spLocks noGrp="1"/>
          </p:cNvSpPr>
          <p:nvPr/>
        </p:nvSpPr>
        <p:spPr>
          <a:xfrm>
            <a:off x="7734300" y="4019550"/>
            <a:ext cx="342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35A7A0"/>
                </a:solidFill>
              </a:defRPr>
            </a:defPPr>
            <a:lvl1pPr algn="l">
              <a:defRPr sz="1350" b="1">
                <a:solidFill>
                  <a:srgbClr val="35A7A0"/>
                </a:solidFill>
              </a:defRPr>
            </a:lvl1pPr>
            <a:lvl2pPr algn="l">
              <a:defRPr sz="1350" b="1">
                <a:solidFill>
                  <a:srgbClr val="35A7A0"/>
                </a:solidFill>
              </a:defRPr>
            </a:lvl2pPr>
            <a:lvl3pPr algn="l">
              <a:defRPr sz="1350" b="1">
                <a:solidFill>
                  <a:srgbClr val="35A7A0"/>
                </a:solidFill>
              </a:defRPr>
            </a:lvl3pPr>
            <a:lvl4pPr algn="l">
              <a:defRPr sz="1350" b="1">
                <a:solidFill>
                  <a:srgbClr val="35A7A0"/>
                </a:solidFill>
              </a:defRPr>
            </a:lvl4pPr>
            <a:lvl5pPr algn="l">
              <a:defRPr sz="1350" b="1">
                <a:solidFill>
                  <a:srgbClr val="35A7A0"/>
                </a:solidFill>
              </a:defRPr>
            </a:lvl5pPr>
            <a:lvl6pPr algn="l">
              <a:defRPr sz="1350" b="1">
                <a:solidFill>
                  <a:srgbClr val="35A7A0"/>
                </a:solidFill>
              </a:defRPr>
            </a:lvl6pPr>
            <a:lvl7pPr algn="l">
              <a:defRPr sz="1350" b="1">
                <a:solidFill>
                  <a:srgbClr val="35A7A0"/>
                </a:solidFill>
              </a:defRPr>
            </a:lvl7pPr>
            <a:lvl8pPr algn="l">
              <a:defRPr sz="1350" b="1">
                <a:solidFill>
                  <a:srgbClr val="35A7A0"/>
                </a:solidFill>
              </a:defRPr>
            </a:lvl8pPr>
            <a:lvl9pPr algn="l">
              <a:defRPr sz="1350" b="1">
                <a:solidFill>
                  <a:srgbClr val="35A7A0"/>
                </a:solidFill>
              </a:defRPr>
            </a:lvl9pPr>
          </a:lstStyle>
          <a:p>
            <a:pPr algn="l">
              <a:defRPr sz="1350" b="1">
                <a:solidFill>
                  <a:srgbClr val="35A7A0"/>
                </a:solidFill>
              </a:defRPr>
            </a:pPr>
            <a:r>
              <a:rPr sz="1350" b="1">
                <a:solidFill>
                  <a:srgbClr val="35A7A0"/>
                </a:solidFill>
              </a:rPr>
              <a:t>Үгітілу, шұңқыр</a:t>
            </a: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EAA90B81-18FC-4070-8948-14B843437159}"/>
              </a:ext>
            </a:extLst>
          </p:cNvPr>
          <p:cNvSpPr>
            <a:spLocks noGrp="1"/>
          </p:cNvSpPr>
          <p:nvPr/>
        </p:nvSpPr>
        <p:spPr>
          <a:xfrm>
            <a:off x="590550" y="4895850"/>
            <a:ext cx="1097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7495473-9386-4E82-AA23-86FAAE1395E3}"/>
              </a:ext>
            </a:extLst>
          </p:cNvPr>
          <p:cNvSpPr>
            <a:spLocks noGrp="1"/>
          </p:cNvSpPr>
          <p:nvPr/>
        </p:nvSpPr>
        <p:spPr>
          <a:xfrm>
            <a:off x="590550" y="4895850"/>
            <a:ext cx="95250" cy="7429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B12E132-6020-45C7-8E8D-821CAA25C31B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2428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2263A"/>
                </a:solidFill>
              </a:defRPr>
            </a:defPPr>
            <a:lvl1pPr algn="l">
              <a:defRPr sz="1350" b="1">
                <a:solidFill>
                  <a:srgbClr val="12263A"/>
                </a:solidFill>
              </a:defRPr>
            </a:lvl1pPr>
            <a:lvl2pPr algn="l">
              <a:defRPr sz="1350" b="1">
                <a:solidFill>
                  <a:srgbClr val="12263A"/>
                </a:solidFill>
              </a:defRPr>
            </a:lvl2pPr>
            <a:lvl3pPr algn="l">
              <a:defRPr sz="1350" b="1">
                <a:solidFill>
                  <a:srgbClr val="12263A"/>
                </a:solidFill>
              </a:defRPr>
            </a:lvl3pPr>
            <a:lvl4pPr algn="l">
              <a:defRPr sz="1350" b="1">
                <a:solidFill>
                  <a:srgbClr val="12263A"/>
                </a:solidFill>
              </a:defRPr>
            </a:lvl4pPr>
            <a:lvl5pPr algn="l">
              <a:defRPr sz="1350" b="1">
                <a:solidFill>
                  <a:srgbClr val="12263A"/>
                </a:solidFill>
              </a:defRPr>
            </a:lvl5pPr>
            <a:lvl6pPr algn="l">
              <a:defRPr sz="1350" b="1">
                <a:solidFill>
                  <a:srgbClr val="12263A"/>
                </a:solidFill>
              </a:defRPr>
            </a:lvl6pPr>
            <a:lvl7pPr algn="l">
              <a:defRPr sz="1350" b="1">
                <a:solidFill>
                  <a:srgbClr val="12263A"/>
                </a:solidFill>
              </a:defRPr>
            </a:lvl7pPr>
            <a:lvl8pPr algn="l">
              <a:defRPr sz="1350" b="1">
                <a:solidFill>
                  <a:srgbClr val="12263A"/>
                </a:solidFill>
              </a:defRPr>
            </a:lvl8pPr>
            <a:lvl9pPr algn="l">
              <a:defRPr sz="1350" b="1">
                <a:solidFill>
                  <a:srgbClr val="12263A"/>
                </a:solidFill>
              </a:defRPr>
            </a:lvl9pPr>
          </a:lstStyle>
          <a:p>
            <a:pPr algn="l">
              <a:defRPr sz="1350" b="1">
                <a:solidFill>
                  <a:srgbClr val="12263A"/>
                </a:solidFill>
              </a:defRPr>
            </a:pPr>
            <a:r>
              <a:rPr sz="1350" b="1">
                <a:solidFill>
                  <a:srgbClr val="12263A"/>
                </a:solidFill>
              </a:rPr>
              <a:t>Қыздыру шамадан тыс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E436AF6-BB12-40E8-8BD2-416EA19DF8D7}"/>
              </a:ext>
            </a:extLst>
          </p:cNvPr>
          <p:cNvSpPr>
            <a:spLocks noGrp="1"/>
          </p:cNvSpPr>
          <p:nvPr/>
        </p:nvSpPr>
        <p:spPr>
          <a:xfrm>
            <a:off x="3600450" y="4991100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17202A"/>
                </a:solidFill>
              </a:defRPr>
            </a:defPPr>
            <a:lvl1pPr algn="l">
              <a:defRPr sz="1275" b="0">
                <a:solidFill>
                  <a:srgbClr val="17202A"/>
                </a:solidFill>
              </a:defRPr>
            </a:lvl1pPr>
            <a:lvl2pPr algn="l">
              <a:defRPr sz="1275" b="0">
                <a:solidFill>
                  <a:srgbClr val="17202A"/>
                </a:solidFill>
              </a:defRPr>
            </a:lvl2pPr>
            <a:lvl3pPr algn="l">
              <a:defRPr sz="1275" b="0">
                <a:solidFill>
                  <a:srgbClr val="17202A"/>
                </a:solidFill>
              </a:defRPr>
            </a:lvl3pPr>
            <a:lvl4pPr algn="l">
              <a:defRPr sz="1275" b="0">
                <a:solidFill>
                  <a:srgbClr val="17202A"/>
                </a:solidFill>
              </a:defRPr>
            </a:lvl4pPr>
            <a:lvl5pPr algn="l">
              <a:defRPr sz="1275" b="0">
                <a:solidFill>
                  <a:srgbClr val="17202A"/>
                </a:solidFill>
              </a:defRPr>
            </a:lvl5pPr>
            <a:lvl6pPr algn="l">
              <a:defRPr sz="1275" b="0">
                <a:solidFill>
                  <a:srgbClr val="17202A"/>
                </a:solidFill>
              </a:defRPr>
            </a:lvl6pPr>
            <a:lvl7pPr algn="l">
              <a:defRPr sz="1275" b="0">
                <a:solidFill>
                  <a:srgbClr val="17202A"/>
                </a:solidFill>
              </a:defRPr>
            </a:lvl7pPr>
            <a:lvl8pPr algn="l">
              <a:defRPr sz="1275" b="0">
                <a:solidFill>
                  <a:srgbClr val="17202A"/>
                </a:solidFill>
              </a:defRPr>
            </a:lvl8pPr>
            <a:lvl9pPr algn="l">
              <a:defRPr sz="1275" b="0">
                <a:solidFill>
                  <a:srgbClr val="17202A"/>
                </a:solidFill>
              </a:defRPr>
            </a:lvl9pPr>
          </a:lstStyle>
          <a:p>
            <a:pPr algn="l">
              <a:defRPr sz="1275" b="0">
                <a:solidFill>
                  <a:srgbClr val="17202A"/>
                </a:solidFill>
              </a:defRPr>
            </a:pPr>
            <a:r>
              <a:rPr sz="1275" b="0">
                <a:solidFill>
                  <a:srgbClr val="17202A"/>
                </a:solidFill>
              </a:rPr>
              <a:t>Битум тез қартаяды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E896586-8AA5-4497-97E4-764AA8FD5F84}"/>
              </a:ext>
            </a:extLst>
          </p:cNvPr>
          <p:cNvSpPr>
            <a:spLocks noGrp="1"/>
          </p:cNvSpPr>
          <p:nvPr/>
        </p:nvSpPr>
        <p:spPr>
          <a:xfrm>
            <a:off x="7734300" y="4991100"/>
            <a:ext cx="342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ECA72C"/>
                </a:solidFill>
              </a:defRPr>
            </a:defPPr>
            <a:lvl1pPr algn="l">
              <a:defRPr sz="1350" b="1">
                <a:solidFill>
                  <a:srgbClr val="ECA72C"/>
                </a:solidFill>
              </a:defRPr>
            </a:lvl1pPr>
            <a:lvl2pPr algn="l">
              <a:defRPr sz="1350" b="1">
                <a:solidFill>
                  <a:srgbClr val="ECA72C"/>
                </a:solidFill>
              </a:defRPr>
            </a:lvl2pPr>
            <a:lvl3pPr algn="l">
              <a:defRPr sz="1350" b="1">
                <a:solidFill>
                  <a:srgbClr val="ECA72C"/>
                </a:solidFill>
              </a:defRPr>
            </a:lvl3pPr>
            <a:lvl4pPr algn="l">
              <a:defRPr sz="1350" b="1">
                <a:solidFill>
                  <a:srgbClr val="ECA72C"/>
                </a:solidFill>
              </a:defRPr>
            </a:lvl4pPr>
            <a:lvl5pPr algn="l">
              <a:defRPr sz="1350" b="1">
                <a:solidFill>
                  <a:srgbClr val="ECA72C"/>
                </a:solidFill>
              </a:defRPr>
            </a:lvl5pPr>
            <a:lvl6pPr algn="l">
              <a:defRPr sz="1350" b="1">
                <a:solidFill>
                  <a:srgbClr val="ECA72C"/>
                </a:solidFill>
              </a:defRPr>
            </a:lvl6pPr>
            <a:lvl7pPr algn="l">
              <a:defRPr sz="1350" b="1">
                <a:solidFill>
                  <a:srgbClr val="ECA72C"/>
                </a:solidFill>
              </a:defRPr>
            </a:lvl7pPr>
            <a:lvl8pPr algn="l">
              <a:defRPr sz="1350" b="1">
                <a:solidFill>
                  <a:srgbClr val="ECA72C"/>
                </a:solidFill>
              </a:defRPr>
            </a:lvl8pPr>
            <a:lvl9pPr algn="l">
              <a:defRPr sz="1350" b="1">
                <a:solidFill>
                  <a:srgbClr val="ECA72C"/>
                </a:solidFill>
              </a:defRPr>
            </a:lvl9pPr>
          </a:lstStyle>
          <a:p>
            <a:pPr algn="l">
              <a:defRPr sz="1350" b="1">
                <a:solidFill>
                  <a:srgbClr val="ECA72C"/>
                </a:solidFill>
              </a:defRPr>
            </a:pPr>
            <a:r>
              <a:rPr sz="1350" b="1">
                <a:solidFill>
                  <a:srgbClr val="ECA72C"/>
                </a:solidFill>
              </a:rPr>
              <a:t>Ерте морттану</a:t>
            </a:r>
          </a:p>
        </p:txBody>
      </p:sp>
    </p:spTree>
    <p:extLst>
      <p:ext uri="{BB962C8B-B14F-4D97-AF65-F5344CB8AC3E}">
        <p14:creationId xmlns:p14="http://schemas.microsoft.com/office/powerpoint/2010/main" val="1871918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CD1328-E300-41C8-BE9D-CA9E27B238B9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19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7D7D17-DD2E-4B19-B68E-E24658BD15C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1D3922-848D-4C04-95AF-AB28FA0D998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Инженерлік жағдай: Өскемендегі жолға битум таңдау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40AF19-7806-426C-B6E3-17A74193F00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7F6A73-E245-48B1-9C3E-9AD0577D791E}"/>
              </a:ext>
            </a:extLst>
          </p:cNvPr>
          <p:cNvSpPr>
            <a:spLocks noGrp="1"/>
          </p:cNvSpPr>
          <p:nvPr/>
        </p:nvSpPr>
        <p:spPr>
          <a:xfrm>
            <a:off x="952500" y="14287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875" b="1">
                <a:solidFill>
                  <a:srgbClr val="12263A"/>
                </a:solidFill>
              </a:defRPr>
            </a:defPPr>
            <a:lvl1pPr algn="ctr">
              <a:defRPr sz="1875" b="1">
                <a:solidFill>
                  <a:srgbClr val="12263A"/>
                </a:solidFill>
              </a:defRPr>
            </a:lvl1pPr>
            <a:lvl2pPr algn="ctr">
              <a:defRPr sz="1875" b="1">
                <a:solidFill>
                  <a:srgbClr val="12263A"/>
                </a:solidFill>
              </a:defRPr>
            </a:lvl2pPr>
            <a:lvl3pPr algn="ctr">
              <a:defRPr sz="1875" b="1">
                <a:solidFill>
                  <a:srgbClr val="12263A"/>
                </a:solidFill>
              </a:defRPr>
            </a:lvl3pPr>
            <a:lvl4pPr algn="ctr">
              <a:defRPr sz="1875" b="1">
                <a:solidFill>
                  <a:srgbClr val="12263A"/>
                </a:solidFill>
              </a:defRPr>
            </a:lvl4pPr>
            <a:lvl5pPr algn="ctr">
              <a:defRPr sz="1875" b="1">
                <a:solidFill>
                  <a:srgbClr val="12263A"/>
                </a:solidFill>
              </a:defRPr>
            </a:lvl5pPr>
            <a:lvl6pPr algn="ctr">
              <a:defRPr sz="1875" b="1">
                <a:solidFill>
                  <a:srgbClr val="12263A"/>
                </a:solidFill>
              </a:defRPr>
            </a:lvl6pPr>
            <a:lvl7pPr algn="ctr">
              <a:defRPr sz="1875" b="1">
                <a:solidFill>
                  <a:srgbClr val="12263A"/>
                </a:solidFill>
              </a:defRPr>
            </a:lvl7pPr>
            <a:lvl8pPr algn="ctr">
              <a:defRPr sz="1875" b="1">
                <a:solidFill>
                  <a:srgbClr val="12263A"/>
                </a:solidFill>
              </a:defRPr>
            </a:lvl8pPr>
            <a:lvl9pPr algn="ctr">
              <a:defRPr sz="1875" b="1">
                <a:solidFill>
                  <a:srgbClr val="12263A"/>
                </a:solidFill>
              </a:defRPr>
            </a:lvl9pPr>
          </a:lstStyle>
          <a:p>
            <a:pPr algn="ctr">
              <a:defRPr sz="1875" b="1">
                <a:solidFill>
                  <a:srgbClr val="12263A"/>
                </a:solidFill>
              </a:defRPr>
            </a:pPr>
            <a:r>
              <a:rPr sz="1875" b="1">
                <a:solidFill>
                  <a:srgbClr val="12263A"/>
                </a:solidFill>
              </a:rPr>
              <a:t>Шарт: жазда жамылғы қызады, қыста қатты суиды, ауыр көлік қозғалысы бар.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AEBC41-8578-428C-BC8D-5AA756D2BDE2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4333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C84C3A"/>
                </a:solidFill>
              </a:defRPr>
            </a:defPPr>
            <a:lvl1pPr algn="l">
              <a:defRPr sz="1500" b="1">
                <a:solidFill>
                  <a:srgbClr val="C84C3A"/>
                </a:solidFill>
              </a:defRPr>
            </a:lvl1pPr>
            <a:lvl2pPr algn="l">
              <a:defRPr sz="1500" b="1">
                <a:solidFill>
                  <a:srgbClr val="C84C3A"/>
                </a:solidFill>
              </a:defRPr>
            </a:lvl2pPr>
            <a:lvl3pPr algn="l">
              <a:defRPr sz="1500" b="1">
                <a:solidFill>
                  <a:srgbClr val="C84C3A"/>
                </a:solidFill>
              </a:defRPr>
            </a:lvl3pPr>
            <a:lvl4pPr algn="l">
              <a:defRPr sz="1500" b="1">
                <a:solidFill>
                  <a:srgbClr val="C84C3A"/>
                </a:solidFill>
              </a:defRPr>
            </a:lvl4pPr>
            <a:lvl5pPr algn="l">
              <a:defRPr sz="1500" b="1">
                <a:solidFill>
                  <a:srgbClr val="C84C3A"/>
                </a:solidFill>
              </a:defRPr>
            </a:lvl5pPr>
            <a:lvl6pPr algn="l">
              <a:defRPr sz="1500" b="1">
                <a:solidFill>
                  <a:srgbClr val="C84C3A"/>
                </a:solidFill>
              </a:defRPr>
            </a:lvl6pPr>
            <a:lvl7pPr algn="l">
              <a:defRPr sz="1500" b="1">
                <a:solidFill>
                  <a:srgbClr val="C84C3A"/>
                </a:solidFill>
              </a:defRPr>
            </a:lvl7pPr>
            <a:lvl8pPr algn="l">
              <a:defRPr sz="1500" b="1">
                <a:solidFill>
                  <a:srgbClr val="C84C3A"/>
                </a:solidFill>
              </a:defRPr>
            </a:lvl8pPr>
            <a:lvl9pPr algn="l">
              <a:defRPr sz="1500" b="1">
                <a:solidFill>
                  <a:srgbClr val="C84C3A"/>
                </a:solidFill>
              </a:defRPr>
            </a:lvl9pPr>
          </a:lstStyle>
          <a:p>
            <a:pPr algn="l">
              <a:defRPr sz="1500" b="1">
                <a:solidFill>
                  <a:srgbClr val="C84C3A"/>
                </a:solidFill>
              </a:defRPr>
            </a:pPr>
            <a:r>
              <a:rPr sz="1500" b="1">
                <a:solidFill>
                  <a:srgbClr val="C84C3A"/>
                </a:solidFill>
              </a:rPr>
              <a:t>1. Ыстықта қандай қасиет маңызды?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4DC52C9-DDF2-4C51-9A95-BA799CC99F26}"/>
              </a:ext>
            </a:extLst>
          </p:cNvPr>
          <p:cNvSpPr>
            <a:spLocks noGrp="1"/>
          </p:cNvSpPr>
          <p:nvPr/>
        </p:nvSpPr>
        <p:spPr>
          <a:xfrm>
            <a:off x="5524500" y="2362200"/>
            <a:ext cx="581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17202A"/>
                </a:solidFill>
              </a:defRPr>
            </a:defPPr>
            <a:lvl1pPr algn="l">
              <a:defRPr sz="1425" b="0">
                <a:solidFill>
                  <a:srgbClr val="17202A"/>
                </a:solidFill>
              </a:defRPr>
            </a:lvl1pPr>
            <a:lvl2pPr algn="l">
              <a:defRPr sz="1425" b="0">
                <a:solidFill>
                  <a:srgbClr val="17202A"/>
                </a:solidFill>
              </a:defRPr>
            </a:lvl2pPr>
            <a:lvl3pPr algn="l">
              <a:defRPr sz="1425" b="0">
                <a:solidFill>
                  <a:srgbClr val="17202A"/>
                </a:solidFill>
              </a:defRPr>
            </a:lvl3pPr>
            <a:lvl4pPr algn="l">
              <a:defRPr sz="1425" b="0">
                <a:solidFill>
                  <a:srgbClr val="17202A"/>
                </a:solidFill>
              </a:defRPr>
            </a:lvl4pPr>
            <a:lvl5pPr algn="l">
              <a:defRPr sz="1425" b="0">
                <a:solidFill>
                  <a:srgbClr val="17202A"/>
                </a:solidFill>
              </a:defRPr>
            </a:lvl5pPr>
            <a:lvl6pPr algn="l">
              <a:defRPr sz="1425" b="0">
                <a:solidFill>
                  <a:srgbClr val="17202A"/>
                </a:solidFill>
              </a:defRPr>
            </a:lvl6pPr>
            <a:lvl7pPr algn="l">
              <a:defRPr sz="1425" b="0">
                <a:solidFill>
                  <a:srgbClr val="17202A"/>
                </a:solidFill>
              </a:defRPr>
            </a:lvl7pPr>
            <a:lvl8pPr algn="l">
              <a:defRPr sz="1425" b="0">
                <a:solidFill>
                  <a:srgbClr val="17202A"/>
                </a:solidFill>
              </a:defRPr>
            </a:lvl8pPr>
            <a:lvl9pPr algn="l">
              <a:defRPr sz="1425" b="0">
                <a:solidFill>
                  <a:srgbClr val="17202A"/>
                </a:solidFill>
              </a:defRPr>
            </a:lvl9pPr>
          </a:lstStyle>
          <a:p>
            <a:pPr algn="l">
              <a:defRPr sz="1425" b="0">
                <a:solidFill>
                  <a:srgbClr val="17202A"/>
                </a:solidFill>
              </a:defRPr>
            </a:pPr>
            <a:r>
              <a:rPr sz="1425" b="0">
                <a:solidFill>
                  <a:srgbClr val="17202A"/>
                </a:solidFill>
              </a:rPr>
              <a:t>Жұмсару температурасы және жоғары температурадағы тұтқырлық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A663459-3FAD-48B3-B0E1-FE78A8433852}"/>
              </a:ext>
            </a:extLst>
          </p:cNvPr>
          <p:cNvSpPr>
            <a:spLocks noGrp="1"/>
          </p:cNvSpPr>
          <p:nvPr/>
        </p:nvSpPr>
        <p:spPr>
          <a:xfrm>
            <a:off x="781050" y="3429000"/>
            <a:ext cx="4333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E6091"/>
                </a:solidFill>
              </a:defRPr>
            </a:defPPr>
            <a:lvl1pPr algn="l">
              <a:defRPr sz="1500" b="1">
                <a:solidFill>
                  <a:srgbClr val="1E6091"/>
                </a:solidFill>
              </a:defRPr>
            </a:lvl1pPr>
            <a:lvl2pPr algn="l">
              <a:defRPr sz="1500" b="1">
                <a:solidFill>
                  <a:srgbClr val="1E6091"/>
                </a:solidFill>
              </a:defRPr>
            </a:lvl2pPr>
            <a:lvl3pPr algn="l">
              <a:defRPr sz="1500" b="1">
                <a:solidFill>
                  <a:srgbClr val="1E6091"/>
                </a:solidFill>
              </a:defRPr>
            </a:lvl3pPr>
            <a:lvl4pPr algn="l">
              <a:defRPr sz="1500" b="1">
                <a:solidFill>
                  <a:srgbClr val="1E6091"/>
                </a:solidFill>
              </a:defRPr>
            </a:lvl4pPr>
            <a:lvl5pPr algn="l">
              <a:defRPr sz="1500" b="1">
                <a:solidFill>
                  <a:srgbClr val="1E6091"/>
                </a:solidFill>
              </a:defRPr>
            </a:lvl5pPr>
            <a:lvl6pPr algn="l">
              <a:defRPr sz="1500" b="1">
                <a:solidFill>
                  <a:srgbClr val="1E6091"/>
                </a:solidFill>
              </a:defRPr>
            </a:lvl6pPr>
            <a:lvl7pPr algn="l">
              <a:defRPr sz="1500" b="1">
                <a:solidFill>
                  <a:srgbClr val="1E6091"/>
                </a:solidFill>
              </a:defRPr>
            </a:lvl7pPr>
            <a:lvl8pPr algn="l">
              <a:defRPr sz="1500" b="1">
                <a:solidFill>
                  <a:srgbClr val="1E6091"/>
                </a:solidFill>
              </a:defRPr>
            </a:lvl8pPr>
            <a:lvl9pPr algn="l">
              <a:defRPr sz="1500" b="1">
                <a:solidFill>
                  <a:srgbClr val="1E6091"/>
                </a:solidFill>
              </a:defRPr>
            </a:lvl9pPr>
          </a:lstStyle>
          <a:p>
            <a:pPr algn="l">
              <a:defRPr sz="1500" b="1">
                <a:solidFill>
                  <a:srgbClr val="1E6091"/>
                </a:solidFill>
              </a:defRPr>
            </a:pPr>
            <a:r>
              <a:rPr sz="1500" b="1">
                <a:solidFill>
                  <a:srgbClr val="1E6091"/>
                </a:solidFill>
              </a:rPr>
              <a:t>2. Суықта қандай қасиет маңызды?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4927D1-1B70-4F55-BA21-AEC3CEC6A073}"/>
              </a:ext>
            </a:extLst>
          </p:cNvPr>
          <p:cNvSpPr>
            <a:spLocks noGrp="1"/>
          </p:cNvSpPr>
          <p:nvPr/>
        </p:nvSpPr>
        <p:spPr>
          <a:xfrm>
            <a:off x="5524500" y="3429000"/>
            <a:ext cx="581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17202A"/>
                </a:solidFill>
              </a:defRPr>
            </a:defPPr>
            <a:lvl1pPr algn="l">
              <a:defRPr sz="1425" b="0">
                <a:solidFill>
                  <a:srgbClr val="17202A"/>
                </a:solidFill>
              </a:defRPr>
            </a:lvl1pPr>
            <a:lvl2pPr algn="l">
              <a:defRPr sz="1425" b="0">
                <a:solidFill>
                  <a:srgbClr val="17202A"/>
                </a:solidFill>
              </a:defRPr>
            </a:lvl2pPr>
            <a:lvl3pPr algn="l">
              <a:defRPr sz="1425" b="0">
                <a:solidFill>
                  <a:srgbClr val="17202A"/>
                </a:solidFill>
              </a:defRPr>
            </a:lvl3pPr>
            <a:lvl4pPr algn="l">
              <a:defRPr sz="1425" b="0">
                <a:solidFill>
                  <a:srgbClr val="17202A"/>
                </a:solidFill>
              </a:defRPr>
            </a:lvl4pPr>
            <a:lvl5pPr algn="l">
              <a:defRPr sz="1425" b="0">
                <a:solidFill>
                  <a:srgbClr val="17202A"/>
                </a:solidFill>
              </a:defRPr>
            </a:lvl5pPr>
            <a:lvl6pPr algn="l">
              <a:defRPr sz="1425" b="0">
                <a:solidFill>
                  <a:srgbClr val="17202A"/>
                </a:solidFill>
              </a:defRPr>
            </a:lvl6pPr>
            <a:lvl7pPr algn="l">
              <a:defRPr sz="1425" b="0">
                <a:solidFill>
                  <a:srgbClr val="17202A"/>
                </a:solidFill>
              </a:defRPr>
            </a:lvl7pPr>
            <a:lvl8pPr algn="l">
              <a:defRPr sz="1425" b="0">
                <a:solidFill>
                  <a:srgbClr val="17202A"/>
                </a:solidFill>
              </a:defRPr>
            </a:lvl8pPr>
            <a:lvl9pPr algn="l">
              <a:defRPr sz="1425" b="0">
                <a:solidFill>
                  <a:srgbClr val="17202A"/>
                </a:solidFill>
              </a:defRPr>
            </a:lvl9pPr>
          </a:lstStyle>
          <a:p>
            <a:pPr algn="l">
              <a:defRPr sz="1425" b="0">
                <a:solidFill>
                  <a:srgbClr val="17202A"/>
                </a:solidFill>
              </a:defRPr>
            </a:pPr>
            <a:r>
              <a:rPr sz="1425" b="0">
                <a:solidFill>
                  <a:srgbClr val="17202A"/>
                </a:solidFill>
              </a:rPr>
              <a:t>Морттық температурасы, созылғыштық және серпімділік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1E44FC1-855A-4879-A0F6-111D4434E626}"/>
              </a:ext>
            </a:extLst>
          </p:cNvPr>
          <p:cNvSpPr>
            <a:spLocks noGrp="1"/>
          </p:cNvSpPr>
          <p:nvPr/>
        </p:nvSpPr>
        <p:spPr>
          <a:xfrm>
            <a:off x="781050" y="4495800"/>
            <a:ext cx="4333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35A7A0"/>
                </a:solidFill>
              </a:defRPr>
            </a:defPPr>
            <a:lvl1pPr algn="l">
              <a:defRPr sz="1500" b="1">
                <a:solidFill>
                  <a:srgbClr val="35A7A0"/>
                </a:solidFill>
              </a:defRPr>
            </a:lvl1pPr>
            <a:lvl2pPr algn="l">
              <a:defRPr sz="1500" b="1">
                <a:solidFill>
                  <a:srgbClr val="35A7A0"/>
                </a:solidFill>
              </a:defRPr>
            </a:lvl2pPr>
            <a:lvl3pPr algn="l">
              <a:defRPr sz="1500" b="1">
                <a:solidFill>
                  <a:srgbClr val="35A7A0"/>
                </a:solidFill>
              </a:defRPr>
            </a:lvl3pPr>
            <a:lvl4pPr algn="l">
              <a:defRPr sz="1500" b="1">
                <a:solidFill>
                  <a:srgbClr val="35A7A0"/>
                </a:solidFill>
              </a:defRPr>
            </a:lvl4pPr>
            <a:lvl5pPr algn="l">
              <a:defRPr sz="1500" b="1">
                <a:solidFill>
                  <a:srgbClr val="35A7A0"/>
                </a:solidFill>
              </a:defRPr>
            </a:lvl5pPr>
            <a:lvl6pPr algn="l">
              <a:defRPr sz="1500" b="1">
                <a:solidFill>
                  <a:srgbClr val="35A7A0"/>
                </a:solidFill>
              </a:defRPr>
            </a:lvl6pPr>
            <a:lvl7pPr algn="l">
              <a:defRPr sz="1500" b="1">
                <a:solidFill>
                  <a:srgbClr val="35A7A0"/>
                </a:solidFill>
              </a:defRPr>
            </a:lvl7pPr>
            <a:lvl8pPr algn="l">
              <a:defRPr sz="1500" b="1">
                <a:solidFill>
                  <a:srgbClr val="35A7A0"/>
                </a:solidFill>
              </a:defRPr>
            </a:lvl8pPr>
            <a:lvl9pPr algn="l">
              <a:defRPr sz="1500" b="1">
                <a:solidFill>
                  <a:srgbClr val="35A7A0"/>
                </a:solidFill>
              </a:defRPr>
            </a:lvl9pPr>
          </a:lstStyle>
          <a:p>
            <a:pPr algn="l">
              <a:defRPr sz="1500" b="1">
                <a:solidFill>
                  <a:srgbClr val="35A7A0"/>
                </a:solidFill>
              </a:defRPr>
            </a:pPr>
            <a:r>
              <a:rPr sz="1500" b="1">
                <a:solidFill>
                  <a:srgbClr val="35A7A0"/>
                </a:solidFill>
              </a:rPr>
              <a:t>3. Су әсеріне қарсы нені тексереміз?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150CB9-DD8F-44FD-B6C3-F46E8BE96831}"/>
              </a:ext>
            </a:extLst>
          </p:cNvPr>
          <p:cNvSpPr>
            <a:spLocks noGrp="1"/>
          </p:cNvSpPr>
          <p:nvPr/>
        </p:nvSpPr>
        <p:spPr>
          <a:xfrm>
            <a:off x="5524500" y="4495800"/>
            <a:ext cx="581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17202A"/>
                </a:solidFill>
              </a:defRPr>
            </a:defPPr>
            <a:lvl1pPr algn="l">
              <a:defRPr sz="1425" b="0">
                <a:solidFill>
                  <a:srgbClr val="17202A"/>
                </a:solidFill>
              </a:defRPr>
            </a:lvl1pPr>
            <a:lvl2pPr algn="l">
              <a:defRPr sz="1425" b="0">
                <a:solidFill>
                  <a:srgbClr val="17202A"/>
                </a:solidFill>
              </a:defRPr>
            </a:lvl2pPr>
            <a:lvl3pPr algn="l">
              <a:defRPr sz="1425" b="0">
                <a:solidFill>
                  <a:srgbClr val="17202A"/>
                </a:solidFill>
              </a:defRPr>
            </a:lvl3pPr>
            <a:lvl4pPr algn="l">
              <a:defRPr sz="1425" b="0">
                <a:solidFill>
                  <a:srgbClr val="17202A"/>
                </a:solidFill>
              </a:defRPr>
            </a:lvl4pPr>
            <a:lvl5pPr algn="l">
              <a:defRPr sz="1425" b="0">
                <a:solidFill>
                  <a:srgbClr val="17202A"/>
                </a:solidFill>
              </a:defRPr>
            </a:lvl5pPr>
            <a:lvl6pPr algn="l">
              <a:defRPr sz="1425" b="0">
                <a:solidFill>
                  <a:srgbClr val="17202A"/>
                </a:solidFill>
              </a:defRPr>
            </a:lvl6pPr>
            <a:lvl7pPr algn="l">
              <a:defRPr sz="1425" b="0">
                <a:solidFill>
                  <a:srgbClr val="17202A"/>
                </a:solidFill>
              </a:defRPr>
            </a:lvl7pPr>
            <a:lvl8pPr algn="l">
              <a:defRPr sz="1425" b="0">
                <a:solidFill>
                  <a:srgbClr val="17202A"/>
                </a:solidFill>
              </a:defRPr>
            </a:lvl8pPr>
            <a:lvl9pPr algn="l">
              <a:defRPr sz="1425" b="0">
                <a:solidFill>
                  <a:srgbClr val="17202A"/>
                </a:solidFill>
              </a:defRPr>
            </a:lvl9pPr>
          </a:lstStyle>
          <a:p>
            <a:pPr algn="l">
              <a:defRPr sz="1425" b="0">
                <a:solidFill>
                  <a:srgbClr val="17202A"/>
                </a:solidFill>
              </a:defRPr>
            </a:pPr>
            <a:r>
              <a:rPr sz="1425" b="0">
                <a:solidFill>
                  <a:srgbClr val="17202A"/>
                </a:solidFill>
              </a:rPr>
              <a:t>Минералдық материалмен адгезия және суға төзімділік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8C93CCC-52E1-4334-A22E-0FB86412E450}"/>
              </a:ext>
            </a:extLst>
          </p:cNvPr>
          <p:cNvSpPr>
            <a:spLocks noGrp="1"/>
          </p:cNvSpPr>
          <p:nvPr/>
        </p:nvSpPr>
        <p:spPr>
          <a:xfrm>
            <a:off x="1666875" y="5695950"/>
            <a:ext cx="885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ECA72C"/>
                </a:solidFill>
              </a:defRPr>
            </a:defPPr>
            <a:lvl1pPr algn="ctr">
              <a:defRPr sz="1725" b="1">
                <a:solidFill>
                  <a:srgbClr val="ECA72C"/>
                </a:solidFill>
              </a:defRPr>
            </a:lvl1pPr>
            <a:lvl2pPr algn="ctr">
              <a:defRPr sz="1725" b="1">
                <a:solidFill>
                  <a:srgbClr val="ECA72C"/>
                </a:solidFill>
              </a:defRPr>
            </a:lvl2pPr>
            <a:lvl3pPr algn="ctr">
              <a:defRPr sz="1725" b="1">
                <a:solidFill>
                  <a:srgbClr val="ECA72C"/>
                </a:solidFill>
              </a:defRPr>
            </a:lvl3pPr>
            <a:lvl4pPr algn="ctr">
              <a:defRPr sz="1725" b="1">
                <a:solidFill>
                  <a:srgbClr val="ECA72C"/>
                </a:solidFill>
              </a:defRPr>
            </a:lvl4pPr>
            <a:lvl5pPr algn="ctr">
              <a:defRPr sz="1725" b="1">
                <a:solidFill>
                  <a:srgbClr val="ECA72C"/>
                </a:solidFill>
              </a:defRPr>
            </a:lvl5pPr>
            <a:lvl6pPr algn="ctr">
              <a:defRPr sz="1725" b="1">
                <a:solidFill>
                  <a:srgbClr val="ECA72C"/>
                </a:solidFill>
              </a:defRPr>
            </a:lvl6pPr>
            <a:lvl7pPr algn="ctr">
              <a:defRPr sz="1725" b="1">
                <a:solidFill>
                  <a:srgbClr val="ECA72C"/>
                </a:solidFill>
              </a:defRPr>
            </a:lvl7pPr>
            <a:lvl8pPr algn="ctr">
              <a:defRPr sz="1725" b="1">
                <a:solidFill>
                  <a:srgbClr val="ECA72C"/>
                </a:solidFill>
              </a:defRPr>
            </a:lvl8pPr>
            <a:lvl9pPr algn="ctr">
              <a:defRPr sz="1725" b="1">
                <a:solidFill>
                  <a:srgbClr val="ECA72C"/>
                </a:solidFill>
              </a:defRPr>
            </a:lvl9pPr>
          </a:lstStyle>
          <a:p>
            <a:pPr algn="ctr">
              <a:defRPr sz="1725" b="1">
                <a:solidFill>
                  <a:srgbClr val="ECA72C"/>
                </a:solidFill>
              </a:defRPr>
            </a:pPr>
            <a:r>
              <a:rPr sz="1725" b="1">
                <a:solidFill>
                  <a:srgbClr val="ECA72C"/>
                </a:solidFill>
              </a:rPr>
              <a:t>Таңдау қағидасы: бір ғана көрсеткішке емес, қасиеттер кешеніне сүйену керек.</a:t>
            </a:r>
          </a:p>
        </p:txBody>
      </p:sp>
    </p:spTree>
    <p:extLst>
      <p:ext uri="{BB962C8B-B14F-4D97-AF65-F5344CB8AC3E}">
        <p14:creationId xmlns:p14="http://schemas.microsoft.com/office/powerpoint/2010/main" val="1702285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F9F5F87-A900-497F-8019-B445CB79AA35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20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A0965A-696E-491D-87FD-44F4FCA0083A}"/>
              </a:ext>
            </a:extLst>
          </p:cNvPr>
          <p:cNvSpPr>
            <a:spLocks noGrp="1"/>
          </p:cNvSpPr>
          <p:nvPr/>
        </p:nvSpPr>
        <p:spPr>
          <a:xfrm>
            <a:off x="704850" y="552450"/>
            <a:ext cx="666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35A7A0"/>
                </a:solidFill>
              </a:defRPr>
            </a:defPPr>
            <a:lvl1pPr algn="l">
              <a:defRPr sz="1350" b="1">
                <a:solidFill>
                  <a:srgbClr val="35A7A0"/>
                </a:solidFill>
              </a:defRPr>
            </a:lvl1pPr>
            <a:lvl2pPr algn="l">
              <a:defRPr sz="1350" b="1">
                <a:solidFill>
                  <a:srgbClr val="35A7A0"/>
                </a:solidFill>
              </a:defRPr>
            </a:lvl2pPr>
            <a:lvl3pPr algn="l">
              <a:defRPr sz="1350" b="1">
                <a:solidFill>
                  <a:srgbClr val="35A7A0"/>
                </a:solidFill>
              </a:defRPr>
            </a:lvl3pPr>
            <a:lvl4pPr algn="l">
              <a:defRPr sz="1350" b="1">
                <a:solidFill>
                  <a:srgbClr val="35A7A0"/>
                </a:solidFill>
              </a:defRPr>
            </a:lvl4pPr>
            <a:lvl5pPr algn="l">
              <a:defRPr sz="1350" b="1">
                <a:solidFill>
                  <a:srgbClr val="35A7A0"/>
                </a:solidFill>
              </a:defRPr>
            </a:lvl5pPr>
            <a:lvl6pPr algn="l">
              <a:defRPr sz="1350" b="1">
                <a:solidFill>
                  <a:srgbClr val="35A7A0"/>
                </a:solidFill>
              </a:defRPr>
            </a:lvl6pPr>
            <a:lvl7pPr algn="l">
              <a:defRPr sz="1350" b="1">
                <a:solidFill>
                  <a:srgbClr val="35A7A0"/>
                </a:solidFill>
              </a:defRPr>
            </a:lvl7pPr>
            <a:lvl8pPr algn="l">
              <a:defRPr sz="1350" b="1">
                <a:solidFill>
                  <a:srgbClr val="35A7A0"/>
                </a:solidFill>
              </a:defRPr>
            </a:lvl8pPr>
            <a:lvl9pPr algn="l">
              <a:defRPr sz="1350" b="1">
                <a:solidFill>
                  <a:srgbClr val="35A7A0"/>
                </a:solidFill>
              </a:defRPr>
            </a:lvl9pPr>
          </a:lstStyle>
          <a:p>
            <a:pPr algn="l">
              <a:defRPr sz="1350" b="1">
                <a:solidFill>
                  <a:srgbClr val="35A7A0"/>
                </a:solidFill>
              </a:defRPr>
            </a:pPr>
            <a:r>
              <a:rPr sz="1350" b="1">
                <a:solidFill>
                  <a:srgbClr val="35A7A0"/>
                </a:solidFill>
              </a:rPr>
              <a:t>НЕГІЗГІ ҚОРЫТЫНДЫ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18C6105-A3C0-407A-B7B8-7858A66CBF20}"/>
              </a:ext>
            </a:extLst>
          </p:cNvPr>
          <p:cNvSpPr>
            <a:spLocks noGrp="1"/>
          </p:cNvSpPr>
          <p:nvPr/>
        </p:nvSpPr>
        <p:spPr>
          <a:xfrm>
            <a:off x="704850" y="1200150"/>
            <a:ext cx="10287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925" b="1">
                <a:solidFill>
                  <a:srgbClr val="FFFFFF"/>
                </a:solidFill>
              </a:defRPr>
            </a:defPPr>
            <a:lvl1pPr algn="l">
              <a:defRPr sz="2925" b="1">
                <a:solidFill>
                  <a:srgbClr val="FFFFFF"/>
                </a:solidFill>
              </a:defRPr>
            </a:lvl1pPr>
            <a:lvl2pPr algn="l">
              <a:defRPr sz="2925" b="1">
                <a:solidFill>
                  <a:srgbClr val="FFFFFF"/>
                </a:solidFill>
              </a:defRPr>
            </a:lvl2pPr>
            <a:lvl3pPr algn="l">
              <a:defRPr sz="2925" b="1">
                <a:solidFill>
                  <a:srgbClr val="FFFFFF"/>
                </a:solidFill>
              </a:defRPr>
            </a:lvl3pPr>
            <a:lvl4pPr algn="l">
              <a:defRPr sz="2925" b="1">
                <a:solidFill>
                  <a:srgbClr val="FFFFFF"/>
                </a:solidFill>
              </a:defRPr>
            </a:lvl4pPr>
            <a:lvl5pPr algn="l">
              <a:defRPr sz="2925" b="1">
                <a:solidFill>
                  <a:srgbClr val="FFFFFF"/>
                </a:solidFill>
              </a:defRPr>
            </a:lvl5pPr>
            <a:lvl6pPr algn="l">
              <a:defRPr sz="2925" b="1">
                <a:solidFill>
                  <a:srgbClr val="FFFFFF"/>
                </a:solidFill>
              </a:defRPr>
            </a:lvl6pPr>
            <a:lvl7pPr algn="l">
              <a:defRPr sz="2925" b="1">
                <a:solidFill>
                  <a:srgbClr val="FFFFFF"/>
                </a:solidFill>
              </a:defRPr>
            </a:lvl7pPr>
            <a:lvl8pPr algn="l">
              <a:defRPr sz="2925" b="1">
                <a:solidFill>
                  <a:srgbClr val="FFFFFF"/>
                </a:solidFill>
              </a:defRPr>
            </a:lvl8pPr>
            <a:lvl9pPr algn="l">
              <a:defRPr sz="2925" b="1">
                <a:solidFill>
                  <a:srgbClr val="FFFFFF"/>
                </a:solidFill>
              </a:defRPr>
            </a:lvl9pPr>
          </a:lstStyle>
          <a:p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Органикалық байланыстырғыштың</a:t>
            </a:r>
          </a:p>
          <a:p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қасиеті оның құрамы мен құрылымынан басталады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FB48D535-C01C-4602-AE58-B2ABE4210883}"/>
              </a:ext>
            </a:extLst>
          </p:cNvPr>
          <p:cNvSpPr>
            <a:spLocks noGrp="1"/>
          </p:cNvSpPr>
          <p:nvPr/>
        </p:nvSpPr>
        <p:spPr>
          <a:xfrm>
            <a:off x="781050" y="2876550"/>
            <a:ext cx="323850" cy="323850"/>
          </a:xfrm>
          <a:prstGeom prst="ellipse">
            <a:avLst/>
          </a:prstGeom>
          <a:solidFill>
            <a:srgbClr val="1E6091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AF20D9-26F2-4A69-B4E0-3CFE9B739406}"/>
              </a:ext>
            </a:extLst>
          </p:cNvPr>
          <p:cNvSpPr>
            <a:spLocks noGrp="1"/>
          </p:cNvSpPr>
          <p:nvPr/>
        </p:nvSpPr>
        <p:spPr>
          <a:xfrm>
            <a:off x="781050" y="28765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</a:defRPr>
            </a:defPPr>
            <a:lvl1pPr algn="ctr">
              <a:defRPr sz="1125" b="1">
                <a:solidFill>
                  <a:srgbClr val="FFFFFF"/>
                </a:solidFill>
              </a:defRPr>
            </a:lvl1pPr>
            <a:lvl2pPr algn="ctr">
              <a:defRPr sz="1125" b="1">
                <a:solidFill>
                  <a:srgbClr val="FFFFFF"/>
                </a:solidFill>
              </a:defRPr>
            </a:lvl2pPr>
            <a:lvl3pPr algn="ctr">
              <a:defRPr sz="1125" b="1">
                <a:solidFill>
                  <a:srgbClr val="FFFFFF"/>
                </a:solidFill>
              </a:defRPr>
            </a:lvl3pPr>
            <a:lvl4pPr algn="ctr">
              <a:defRPr sz="1125" b="1">
                <a:solidFill>
                  <a:srgbClr val="FFFFFF"/>
                </a:solidFill>
              </a:defRPr>
            </a:lvl4pPr>
            <a:lvl5pPr algn="ctr">
              <a:defRPr sz="1125" b="1">
                <a:solidFill>
                  <a:srgbClr val="FFFFFF"/>
                </a:solidFill>
              </a:defRPr>
            </a:lvl5pPr>
            <a:lvl6pPr algn="ctr">
              <a:defRPr sz="1125" b="1">
                <a:solidFill>
                  <a:srgbClr val="FFFFFF"/>
                </a:solidFill>
              </a:defRPr>
            </a:lvl6pPr>
            <a:lvl7pPr algn="ctr">
              <a:defRPr sz="1125" b="1">
                <a:solidFill>
                  <a:srgbClr val="FFFFFF"/>
                </a:solidFill>
              </a:defRPr>
            </a:lvl7pPr>
            <a:lvl8pPr algn="ctr">
              <a:defRPr sz="1125" b="1">
                <a:solidFill>
                  <a:srgbClr val="FFFFFF"/>
                </a:solidFill>
              </a:defRPr>
            </a:lvl8pPr>
            <a:lvl9pPr algn="ctr">
              <a:defRPr sz="1125" b="1">
                <a:solidFill>
                  <a:srgbClr val="FFFFFF"/>
                </a:solidFill>
              </a:defRPr>
            </a:lvl9pPr>
          </a:lstStyle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18E296-82EB-4C5B-9589-CA1C3F59D0C4}"/>
              </a:ext>
            </a:extLst>
          </p:cNvPr>
          <p:cNvSpPr>
            <a:spLocks noGrp="1"/>
          </p:cNvSpPr>
          <p:nvPr/>
        </p:nvSpPr>
        <p:spPr>
          <a:xfrm>
            <a:off x="1257300" y="280035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FFFFFF"/>
                </a:solidFill>
              </a:defRPr>
            </a:defPPr>
            <a:lvl1pPr algn="l">
              <a:defRPr sz="1425" b="0">
                <a:solidFill>
                  <a:srgbClr val="FFFFFF"/>
                </a:solidFill>
              </a:defRPr>
            </a:lvl1pPr>
            <a:lvl2pPr algn="l">
              <a:defRPr sz="1425" b="0">
                <a:solidFill>
                  <a:srgbClr val="FFFFFF"/>
                </a:solidFill>
              </a:defRPr>
            </a:lvl2pPr>
            <a:lvl3pPr algn="l">
              <a:defRPr sz="1425" b="0">
                <a:solidFill>
                  <a:srgbClr val="FFFFFF"/>
                </a:solidFill>
              </a:defRPr>
            </a:lvl3pPr>
            <a:lvl4pPr algn="l">
              <a:defRPr sz="1425" b="0">
                <a:solidFill>
                  <a:srgbClr val="FFFFFF"/>
                </a:solidFill>
              </a:defRPr>
            </a:lvl4pPr>
            <a:lvl5pPr algn="l">
              <a:defRPr sz="1425" b="0">
                <a:solidFill>
                  <a:srgbClr val="FFFFFF"/>
                </a:solidFill>
              </a:defRPr>
            </a:lvl5pPr>
            <a:lvl6pPr algn="l">
              <a:defRPr sz="1425" b="0">
                <a:solidFill>
                  <a:srgbClr val="FFFFFF"/>
                </a:solidFill>
              </a:defRPr>
            </a:lvl6pPr>
            <a:lvl7pPr algn="l">
              <a:defRPr sz="1425" b="0">
                <a:solidFill>
                  <a:srgbClr val="FFFFFF"/>
                </a:solidFill>
              </a:defRPr>
            </a:lvl7pPr>
            <a:lvl8pPr algn="l">
              <a:defRPr sz="1425" b="0">
                <a:solidFill>
                  <a:srgbClr val="FFFFFF"/>
                </a:solidFill>
              </a:defRPr>
            </a:lvl8pPr>
            <a:lvl9pPr algn="l">
              <a:defRPr sz="1425" b="0">
                <a:solidFill>
                  <a:srgbClr val="FFFFFF"/>
                </a:solidFill>
              </a:defRPr>
            </a:lvl9pPr>
          </a:lstStyle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Битум минералдық түйірлерді байланыстырады және судан қорғайды.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5CDDFC5-E17F-42DB-B42A-EE4B4B2D1323}"/>
              </a:ext>
            </a:extLst>
          </p:cNvPr>
          <p:cNvSpPr>
            <a:spLocks noGrp="1"/>
          </p:cNvSpPr>
          <p:nvPr/>
        </p:nvSpPr>
        <p:spPr>
          <a:xfrm>
            <a:off x="781050" y="3467100"/>
            <a:ext cx="323850" cy="323850"/>
          </a:xfrm>
          <a:prstGeom prst="ellipse">
            <a:avLst/>
          </a:prstGeom>
          <a:solidFill>
            <a:srgbClr val="35A7A0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99283B-26D3-4B8A-BDE0-419D890A478F}"/>
              </a:ext>
            </a:extLst>
          </p:cNvPr>
          <p:cNvSpPr>
            <a:spLocks noGrp="1"/>
          </p:cNvSpPr>
          <p:nvPr/>
        </p:nvSpPr>
        <p:spPr>
          <a:xfrm>
            <a:off x="781050" y="34671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</a:defRPr>
            </a:defPPr>
            <a:lvl1pPr algn="ctr">
              <a:defRPr sz="1125" b="1">
                <a:solidFill>
                  <a:srgbClr val="FFFFFF"/>
                </a:solidFill>
              </a:defRPr>
            </a:lvl1pPr>
            <a:lvl2pPr algn="ctr">
              <a:defRPr sz="1125" b="1">
                <a:solidFill>
                  <a:srgbClr val="FFFFFF"/>
                </a:solidFill>
              </a:defRPr>
            </a:lvl2pPr>
            <a:lvl3pPr algn="ctr">
              <a:defRPr sz="1125" b="1">
                <a:solidFill>
                  <a:srgbClr val="FFFFFF"/>
                </a:solidFill>
              </a:defRPr>
            </a:lvl3pPr>
            <a:lvl4pPr algn="ctr">
              <a:defRPr sz="1125" b="1">
                <a:solidFill>
                  <a:srgbClr val="FFFFFF"/>
                </a:solidFill>
              </a:defRPr>
            </a:lvl4pPr>
            <a:lvl5pPr algn="ctr">
              <a:defRPr sz="1125" b="1">
                <a:solidFill>
                  <a:srgbClr val="FFFFFF"/>
                </a:solidFill>
              </a:defRPr>
            </a:lvl5pPr>
            <a:lvl6pPr algn="ctr">
              <a:defRPr sz="1125" b="1">
                <a:solidFill>
                  <a:srgbClr val="FFFFFF"/>
                </a:solidFill>
              </a:defRPr>
            </a:lvl6pPr>
            <a:lvl7pPr algn="ctr">
              <a:defRPr sz="1125" b="1">
                <a:solidFill>
                  <a:srgbClr val="FFFFFF"/>
                </a:solidFill>
              </a:defRPr>
            </a:lvl7pPr>
            <a:lvl8pPr algn="ctr">
              <a:defRPr sz="1125" b="1">
                <a:solidFill>
                  <a:srgbClr val="FFFFFF"/>
                </a:solidFill>
              </a:defRPr>
            </a:lvl8pPr>
            <a:lvl9pPr algn="ctr">
              <a:defRPr sz="1125" b="1">
                <a:solidFill>
                  <a:srgbClr val="FFFFFF"/>
                </a:solidFill>
              </a:defRPr>
            </a:lvl9pPr>
          </a:lstStyle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10AE9D-A8EC-4FB9-9FA8-021D992DAC29}"/>
              </a:ext>
            </a:extLst>
          </p:cNvPr>
          <p:cNvSpPr>
            <a:spLocks noGrp="1"/>
          </p:cNvSpPr>
          <p:nvPr/>
        </p:nvSpPr>
        <p:spPr>
          <a:xfrm>
            <a:off x="1257300" y="33909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FFFFFF"/>
                </a:solidFill>
              </a:defRPr>
            </a:defPPr>
            <a:lvl1pPr algn="l">
              <a:defRPr sz="1425" b="0">
                <a:solidFill>
                  <a:srgbClr val="FFFFFF"/>
                </a:solidFill>
              </a:defRPr>
            </a:lvl1pPr>
            <a:lvl2pPr algn="l">
              <a:defRPr sz="1425" b="0">
                <a:solidFill>
                  <a:srgbClr val="FFFFFF"/>
                </a:solidFill>
              </a:defRPr>
            </a:lvl2pPr>
            <a:lvl3pPr algn="l">
              <a:defRPr sz="1425" b="0">
                <a:solidFill>
                  <a:srgbClr val="FFFFFF"/>
                </a:solidFill>
              </a:defRPr>
            </a:lvl3pPr>
            <a:lvl4pPr algn="l">
              <a:defRPr sz="1425" b="0">
                <a:solidFill>
                  <a:srgbClr val="FFFFFF"/>
                </a:solidFill>
              </a:defRPr>
            </a:lvl4pPr>
            <a:lvl5pPr algn="l">
              <a:defRPr sz="1425" b="0">
                <a:solidFill>
                  <a:srgbClr val="FFFFFF"/>
                </a:solidFill>
              </a:defRPr>
            </a:lvl5pPr>
            <a:lvl6pPr algn="l">
              <a:defRPr sz="1425" b="0">
                <a:solidFill>
                  <a:srgbClr val="FFFFFF"/>
                </a:solidFill>
              </a:defRPr>
            </a:lvl6pPr>
            <a:lvl7pPr algn="l">
              <a:defRPr sz="1425" b="0">
                <a:solidFill>
                  <a:srgbClr val="FFFFFF"/>
                </a:solidFill>
              </a:defRPr>
            </a:lvl7pPr>
            <a:lvl8pPr algn="l">
              <a:defRPr sz="1425" b="0">
                <a:solidFill>
                  <a:srgbClr val="FFFFFF"/>
                </a:solidFill>
              </a:defRPr>
            </a:lvl8pPr>
            <a:lvl9pPr algn="l">
              <a:defRPr sz="1425" b="0">
                <a:solidFill>
                  <a:srgbClr val="FFFFFF"/>
                </a:solidFill>
              </a:defRPr>
            </a:lvl9pPr>
          </a:lstStyle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Майлар, шайырлар және асфальтендер материалдың мінезін қалыптастырады.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A55AFF9-3B6A-4015-9D0C-D2BF6428BC63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323850" cy="323850"/>
          </a:xfrm>
          <a:prstGeom prst="ellipse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210BDB7-AC5B-4146-B523-B537741DF2E4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</a:defRPr>
            </a:defPPr>
            <a:lvl1pPr algn="ctr">
              <a:defRPr sz="1125" b="1">
                <a:solidFill>
                  <a:srgbClr val="FFFFFF"/>
                </a:solidFill>
              </a:defRPr>
            </a:lvl1pPr>
            <a:lvl2pPr algn="ctr">
              <a:defRPr sz="1125" b="1">
                <a:solidFill>
                  <a:srgbClr val="FFFFFF"/>
                </a:solidFill>
              </a:defRPr>
            </a:lvl2pPr>
            <a:lvl3pPr algn="ctr">
              <a:defRPr sz="1125" b="1">
                <a:solidFill>
                  <a:srgbClr val="FFFFFF"/>
                </a:solidFill>
              </a:defRPr>
            </a:lvl3pPr>
            <a:lvl4pPr algn="ctr">
              <a:defRPr sz="1125" b="1">
                <a:solidFill>
                  <a:srgbClr val="FFFFFF"/>
                </a:solidFill>
              </a:defRPr>
            </a:lvl4pPr>
            <a:lvl5pPr algn="ctr">
              <a:defRPr sz="1125" b="1">
                <a:solidFill>
                  <a:srgbClr val="FFFFFF"/>
                </a:solidFill>
              </a:defRPr>
            </a:lvl5pPr>
            <a:lvl6pPr algn="ctr">
              <a:defRPr sz="1125" b="1">
                <a:solidFill>
                  <a:srgbClr val="FFFFFF"/>
                </a:solidFill>
              </a:defRPr>
            </a:lvl6pPr>
            <a:lvl7pPr algn="ctr">
              <a:defRPr sz="1125" b="1">
                <a:solidFill>
                  <a:srgbClr val="FFFFFF"/>
                </a:solidFill>
              </a:defRPr>
            </a:lvl7pPr>
            <a:lvl8pPr algn="ctr">
              <a:defRPr sz="1125" b="1">
                <a:solidFill>
                  <a:srgbClr val="FFFFFF"/>
                </a:solidFill>
              </a:defRPr>
            </a:lvl8pPr>
            <a:lvl9pPr algn="ctr">
              <a:defRPr sz="1125" b="1">
                <a:solidFill>
                  <a:srgbClr val="FFFFFF"/>
                </a:solidFill>
              </a:defRPr>
            </a:lvl9pPr>
          </a:lstStyle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D20A66E-CD9A-4CF9-A6E4-3B3D119CFF8F}"/>
              </a:ext>
            </a:extLst>
          </p:cNvPr>
          <p:cNvSpPr>
            <a:spLocks noGrp="1"/>
          </p:cNvSpPr>
          <p:nvPr/>
        </p:nvSpPr>
        <p:spPr>
          <a:xfrm>
            <a:off x="1257300" y="398145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FFFFFF"/>
                </a:solidFill>
              </a:defRPr>
            </a:defPPr>
            <a:lvl1pPr algn="l">
              <a:defRPr sz="1425" b="0">
                <a:solidFill>
                  <a:srgbClr val="FFFFFF"/>
                </a:solidFill>
              </a:defRPr>
            </a:lvl1pPr>
            <a:lvl2pPr algn="l">
              <a:defRPr sz="1425" b="0">
                <a:solidFill>
                  <a:srgbClr val="FFFFFF"/>
                </a:solidFill>
              </a:defRPr>
            </a:lvl2pPr>
            <a:lvl3pPr algn="l">
              <a:defRPr sz="1425" b="0">
                <a:solidFill>
                  <a:srgbClr val="FFFFFF"/>
                </a:solidFill>
              </a:defRPr>
            </a:lvl3pPr>
            <a:lvl4pPr algn="l">
              <a:defRPr sz="1425" b="0">
                <a:solidFill>
                  <a:srgbClr val="FFFFFF"/>
                </a:solidFill>
              </a:defRPr>
            </a:lvl4pPr>
            <a:lvl5pPr algn="l">
              <a:defRPr sz="1425" b="0">
                <a:solidFill>
                  <a:srgbClr val="FFFFFF"/>
                </a:solidFill>
              </a:defRPr>
            </a:lvl5pPr>
            <a:lvl6pPr algn="l">
              <a:defRPr sz="1425" b="0">
                <a:solidFill>
                  <a:srgbClr val="FFFFFF"/>
                </a:solidFill>
              </a:defRPr>
            </a:lvl6pPr>
            <a:lvl7pPr algn="l">
              <a:defRPr sz="1425" b="0">
                <a:solidFill>
                  <a:srgbClr val="FFFFFF"/>
                </a:solidFill>
              </a:defRPr>
            </a:lvl7pPr>
            <a:lvl8pPr algn="l">
              <a:defRPr sz="1425" b="0">
                <a:solidFill>
                  <a:srgbClr val="FFFFFF"/>
                </a:solidFill>
              </a:defRPr>
            </a:lvl8pPr>
            <a:lvl9pPr algn="l">
              <a:defRPr sz="1425" b="0">
                <a:solidFill>
                  <a:srgbClr val="FFFFFF"/>
                </a:solidFill>
              </a:defRPr>
            </a:lvl9pPr>
          </a:lstStyle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Температура өскенде битум жұмсарады, суықта қатаяды.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A04223A-AC9B-4E15-92CF-FF4ACF867B9E}"/>
              </a:ext>
            </a:extLst>
          </p:cNvPr>
          <p:cNvSpPr>
            <a:spLocks noGrp="1"/>
          </p:cNvSpPr>
          <p:nvPr/>
        </p:nvSpPr>
        <p:spPr>
          <a:xfrm>
            <a:off x="781050" y="4648200"/>
            <a:ext cx="323850" cy="323850"/>
          </a:xfrm>
          <a:prstGeom prst="ellipse">
            <a:avLst/>
          </a:prstGeom>
          <a:solidFill>
            <a:srgbClr val="C84C3A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E1B6431-F1C2-487D-A7E9-3FDE51278E6D}"/>
              </a:ext>
            </a:extLst>
          </p:cNvPr>
          <p:cNvSpPr>
            <a:spLocks noGrp="1"/>
          </p:cNvSpPr>
          <p:nvPr/>
        </p:nvSpPr>
        <p:spPr>
          <a:xfrm>
            <a:off x="781050" y="464820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</a:defRPr>
            </a:defPPr>
            <a:lvl1pPr algn="ctr">
              <a:defRPr sz="1125" b="1">
                <a:solidFill>
                  <a:srgbClr val="FFFFFF"/>
                </a:solidFill>
              </a:defRPr>
            </a:lvl1pPr>
            <a:lvl2pPr algn="ctr">
              <a:defRPr sz="1125" b="1">
                <a:solidFill>
                  <a:srgbClr val="FFFFFF"/>
                </a:solidFill>
              </a:defRPr>
            </a:lvl2pPr>
            <a:lvl3pPr algn="ctr">
              <a:defRPr sz="1125" b="1">
                <a:solidFill>
                  <a:srgbClr val="FFFFFF"/>
                </a:solidFill>
              </a:defRPr>
            </a:lvl3pPr>
            <a:lvl4pPr algn="ctr">
              <a:defRPr sz="1125" b="1">
                <a:solidFill>
                  <a:srgbClr val="FFFFFF"/>
                </a:solidFill>
              </a:defRPr>
            </a:lvl4pPr>
            <a:lvl5pPr algn="ctr">
              <a:defRPr sz="1125" b="1">
                <a:solidFill>
                  <a:srgbClr val="FFFFFF"/>
                </a:solidFill>
              </a:defRPr>
            </a:lvl5pPr>
            <a:lvl6pPr algn="ctr">
              <a:defRPr sz="1125" b="1">
                <a:solidFill>
                  <a:srgbClr val="FFFFFF"/>
                </a:solidFill>
              </a:defRPr>
            </a:lvl6pPr>
            <a:lvl7pPr algn="ctr">
              <a:defRPr sz="1125" b="1">
                <a:solidFill>
                  <a:srgbClr val="FFFFFF"/>
                </a:solidFill>
              </a:defRPr>
            </a:lvl7pPr>
            <a:lvl8pPr algn="ctr">
              <a:defRPr sz="1125" b="1">
                <a:solidFill>
                  <a:srgbClr val="FFFFFF"/>
                </a:solidFill>
              </a:defRPr>
            </a:lvl8pPr>
            <a:lvl9pPr algn="ctr">
              <a:defRPr sz="1125" b="1">
                <a:solidFill>
                  <a:srgbClr val="FFFFFF"/>
                </a:solidFill>
              </a:defRPr>
            </a:lvl9pPr>
          </a:lstStyle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6F5436E-8AF4-4FEF-9856-F40EB5645D2A}"/>
              </a:ext>
            </a:extLst>
          </p:cNvPr>
          <p:cNvSpPr>
            <a:spLocks noGrp="1"/>
          </p:cNvSpPr>
          <p:nvPr/>
        </p:nvSpPr>
        <p:spPr>
          <a:xfrm>
            <a:off x="1257300" y="45720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0">
                <a:solidFill>
                  <a:srgbClr val="FFFFFF"/>
                </a:solidFill>
              </a:defRPr>
            </a:defPPr>
            <a:lvl1pPr algn="l">
              <a:defRPr sz="1425" b="0">
                <a:solidFill>
                  <a:srgbClr val="FFFFFF"/>
                </a:solidFill>
              </a:defRPr>
            </a:lvl1pPr>
            <a:lvl2pPr algn="l">
              <a:defRPr sz="1425" b="0">
                <a:solidFill>
                  <a:srgbClr val="FFFFFF"/>
                </a:solidFill>
              </a:defRPr>
            </a:lvl2pPr>
            <a:lvl3pPr algn="l">
              <a:defRPr sz="1425" b="0">
                <a:solidFill>
                  <a:srgbClr val="FFFFFF"/>
                </a:solidFill>
              </a:defRPr>
            </a:lvl3pPr>
            <a:lvl4pPr algn="l">
              <a:defRPr sz="1425" b="0">
                <a:solidFill>
                  <a:srgbClr val="FFFFFF"/>
                </a:solidFill>
              </a:defRPr>
            </a:lvl4pPr>
            <a:lvl5pPr algn="l">
              <a:defRPr sz="1425" b="0">
                <a:solidFill>
                  <a:srgbClr val="FFFFFF"/>
                </a:solidFill>
              </a:defRPr>
            </a:lvl5pPr>
            <a:lvl6pPr algn="l">
              <a:defRPr sz="1425" b="0">
                <a:solidFill>
                  <a:srgbClr val="FFFFFF"/>
                </a:solidFill>
              </a:defRPr>
            </a:lvl6pPr>
            <a:lvl7pPr algn="l">
              <a:defRPr sz="1425" b="0">
                <a:solidFill>
                  <a:srgbClr val="FFFFFF"/>
                </a:solidFill>
              </a:defRPr>
            </a:lvl7pPr>
            <a:lvl8pPr algn="l">
              <a:defRPr sz="1425" b="0">
                <a:solidFill>
                  <a:srgbClr val="FFFFFF"/>
                </a:solidFill>
              </a:defRPr>
            </a:lvl8pPr>
            <a:lvl9pPr algn="l">
              <a:defRPr sz="1425" b="0">
                <a:solidFill>
                  <a:srgbClr val="FFFFFF"/>
                </a:solidFill>
              </a:defRPr>
            </a:lvl9pPr>
          </a:lstStyle>
          <a:p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Тұтқыр-серпімді қасиет жүктеменің уақыты мен жылдамдығына тәуелді.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A70E82F-7314-4F58-8AFB-DDB69A1CD062}"/>
              </a:ext>
            </a:extLst>
          </p:cNvPr>
          <p:cNvSpPr>
            <a:spLocks noGrp="1"/>
          </p:cNvSpPr>
          <p:nvPr/>
        </p:nvSpPr>
        <p:spPr>
          <a:xfrm>
            <a:off x="781050" y="5238750"/>
            <a:ext cx="323850" cy="323850"/>
          </a:xfrm>
          <a:prstGeom prst="ellipse">
            <a:avLst/>
          </a:prstGeom>
          <a:solidFill>
            <a:srgbClr val="7BA05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93D577E-EBC5-4C80-874E-E5A5533C1060}"/>
              </a:ext>
            </a:extLst>
          </p:cNvPr>
          <p:cNvSpPr>
            <a:spLocks noGrp="1"/>
          </p:cNvSpPr>
          <p:nvPr/>
        </p:nvSpPr>
        <p:spPr>
          <a:xfrm>
            <a:off x="781050" y="52387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</a:defRPr>
            </a:defPPr>
            <a:lvl1pPr algn="ctr">
              <a:defRPr sz="1125" b="1">
                <a:solidFill>
                  <a:srgbClr val="FFFFFF"/>
                </a:solidFill>
              </a:defRPr>
            </a:lvl1pPr>
            <a:lvl2pPr algn="ctr">
              <a:defRPr sz="1125" b="1">
                <a:solidFill>
                  <a:srgbClr val="FFFFFF"/>
                </a:solidFill>
              </a:defRPr>
            </a:lvl2pPr>
            <a:lvl3pPr algn="ctr">
              <a:defRPr sz="1125" b="1">
                <a:solidFill>
                  <a:srgbClr val="FFFFFF"/>
                </a:solidFill>
              </a:defRPr>
            </a:lvl3pPr>
            <a:lvl4pPr algn="ctr">
              <a:defRPr sz="1125" b="1">
                <a:solidFill>
                  <a:srgbClr val="FFFFFF"/>
                </a:solidFill>
              </a:defRPr>
            </a:lvl4pPr>
            <a:lvl5pPr algn="ctr">
              <a:defRPr sz="1125" b="1">
                <a:solidFill>
                  <a:srgbClr val="FFFFFF"/>
                </a:solidFill>
              </a:defRPr>
            </a:lvl5pPr>
            <a:lvl6pPr algn="ctr">
              <a:defRPr sz="1125" b="1">
                <a:solidFill>
                  <a:srgbClr val="FFFFFF"/>
                </a:solidFill>
              </a:defRPr>
            </a:lvl6pPr>
            <a:lvl7pPr algn="ctr">
              <a:defRPr sz="1125" b="1">
                <a:solidFill>
                  <a:srgbClr val="FFFFFF"/>
                </a:solidFill>
              </a:defRPr>
            </a:lvl7pPr>
            <a:lvl8pPr algn="ctr">
              <a:defRPr sz="1125" b="1">
                <a:solidFill>
                  <a:srgbClr val="FFFFFF"/>
                </a:solidFill>
              </a:defRPr>
            </a:lvl8pPr>
            <a:lvl9pPr algn="ctr">
              <a:defRPr sz="1125" b="1">
                <a:solidFill>
                  <a:srgbClr val="FFFFFF"/>
                </a:solidFill>
              </a:defRPr>
            </a:lvl9pPr>
          </a:lstStyle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EF28CF2-0729-4BCC-BD8B-499D7E2CB67B}"/>
              </a:ext>
            </a:extLst>
          </p:cNvPr>
          <p:cNvSpPr>
            <a:spLocks noGrp="1"/>
          </p:cNvSpPr>
          <p:nvPr/>
        </p:nvSpPr>
        <p:spPr>
          <a:xfrm>
            <a:off x="1257300" y="516255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FFFFFF"/>
                </a:solidFill>
              </a:defRPr>
            </a:defPPr>
            <a:lvl1pPr algn="l">
              <a:defRPr sz="1425" b="1">
                <a:solidFill>
                  <a:srgbClr val="FFFFFF"/>
                </a:solidFill>
              </a:defRPr>
            </a:lvl1pPr>
            <a:lvl2pPr algn="l">
              <a:defRPr sz="1425" b="1">
                <a:solidFill>
                  <a:srgbClr val="FFFFFF"/>
                </a:solidFill>
              </a:defRPr>
            </a:lvl2pPr>
            <a:lvl3pPr algn="l">
              <a:defRPr sz="1425" b="1">
                <a:solidFill>
                  <a:srgbClr val="FFFFFF"/>
                </a:solidFill>
              </a:defRPr>
            </a:lvl3pPr>
            <a:lvl4pPr algn="l">
              <a:defRPr sz="1425" b="1">
                <a:solidFill>
                  <a:srgbClr val="FFFFFF"/>
                </a:solidFill>
              </a:defRPr>
            </a:lvl4pPr>
            <a:lvl5pPr algn="l">
              <a:defRPr sz="1425" b="1">
                <a:solidFill>
                  <a:srgbClr val="FFFFFF"/>
                </a:solidFill>
              </a:defRPr>
            </a:lvl5pPr>
            <a:lvl6pPr algn="l">
              <a:defRPr sz="1425" b="1">
                <a:solidFill>
                  <a:srgbClr val="FFFFFF"/>
                </a:solidFill>
              </a:defRPr>
            </a:lvl6pPr>
            <a:lvl7pPr algn="l">
              <a:defRPr sz="1425" b="1">
                <a:solidFill>
                  <a:srgbClr val="FFFFFF"/>
                </a:solidFill>
              </a:defRPr>
            </a:lvl7pPr>
            <a:lvl8pPr algn="l">
              <a:defRPr sz="1425" b="1">
                <a:solidFill>
                  <a:srgbClr val="FFFFFF"/>
                </a:solidFill>
              </a:defRPr>
            </a:lvl8pPr>
            <a:lvl9pPr algn="l">
              <a:defRPr sz="1425" b="1">
                <a:solidFill>
                  <a:srgbClr val="FFFFFF"/>
                </a:solidFill>
              </a:defRPr>
            </a:lvl9pPr>
          </a:lstStyle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Дұрыс таңдалмаған немесе қартайған битум жол ақауын жеделдетеді.</a:t>
            </a:r>
          </a:p>
        </p:txBody>
      </p:sp>
    </p:spTree>
    <p:extLst>
      <p:ext uri="{BB962C8B-B14F-4D97-AF65-F5344CB8AC3E}">
        <p14:creationId xmlns:p14="http://schemas.microsoft.com/office/powerpoint/2010/main" val="52616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260B208-2EB8-45D4-A7D4-EDF595D5D233}"/>
              </a:ext>
            </a:extLst>
          </p:cNvPr>
          <p:cNvSpPr>
            <a:spLocks noGrp="1"/>
          </p:cNvSpPr>
          <p:nvPr/>
        </p:nvSpPr>
        <p:spPr>
          <a:xfrm>
            <a:off x="11353800" y="6381750"/>
            <a:ext cx="323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825" b="1">
                <a:solidFill>
                  <a:srgbClr val="5E6A73"/>
                </a:solidFill>
              </a:defRPr>
            </a:defPPr>
            <a:lvl1pPr algn="r">
              <a:defRPr sz="825" b="1">
                <a:solidFill>
                  <a:srgbClr val="5E6A73"/>
                </a:solidFill>
              </a:defRPr>
            </a:lvl1pPr>
            <a:lvl2pPr algn="r">
              <a:defRPr sz="825" b="1">
                <a:solidFill>
                  <a:srgbClr val="5E6A73"/>
                </a:solidFill>
              </a:defRPr>
            </a:lvl2pPr>
            <a:lvl3pPr algn="r">
              <a:defRPr sz="825" b="1">
                <a:solidFill>
                  <a:srgbClr val="5E6A73"/>
                </a:solidFill>
              </a:defRPr>
            </a:lvl3pPr>
            <a:lvl4pPr algn="r">
              <a:defRPr sz="825" b="1">
                <a:solidFill>
                  <a:srgbClr val="5E6A73"/>
                </a:solidFill>
              </a:defRPr>
            </a:lvl4pPr>
            <a:lvl5pPr algn="r">
              <a:defRPr sz="825" b="1">
                <a:solidFill>
                  <a:srgbClr val="5E6A73"/>
                </a:solidFill>
              </a:defRPr>
            </a:lvl5pPr>
            <a:lvl6pPr algn="r">
              <a:defRPr sz="825" b="1">
                <a:solidFill>
                  <a:srgbClr val="5E6A73"/>
                </a:solidFill>
              </a:defRPr>
            </a:lvl6pPr>
            <a:lvl7pPr algn="r">
              <a:defRPr sz="825" b="1">
                <a:solidFill>
                  <a:srgbClr val="5E6A73"/>
                </a:solidFill>
              </a:defRPr>
            </a:lvl7pPr>
            <a:lvl8pPr algn="r">
              <a:defRPr sz="825" b="1">
                <a:solidFill>
                  <a:srgbClr val="5E6A73"/>
                </a:solidFill>
              </a:defRPr>
            </a:lvl8pPr>
            <a:lvl9pPr algn="r">
              <a:defRPr sz="825" b="1">
                <a:solidFill>
                  <a:srgbClr val="5E6A73"/>
                </a:solidFill>
              </a:defRPr>
            </a:lvl9pPr>
          </a:lstStyle>
          <a:p>
            <a:pPr algn="r">
              <a:defRPr sz="825" b="1">
                <a:solidFill>
                  <a:srgbClr val="5E6A73"/>
                </a:solidFill>
              </a:defRPr>
            </a:pPr>
            <a:r>
              <a:rPr sz="825" b="1">
                <a:solidFill>
                  <a:srgbClr val="5E6A73"/>
                </a:solidFill>
              </a:rPr>
              <a:t>21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B9751F-6309-43D2-814F-F38BAC59788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723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1">
                <a:solidFill>
                  <a:srgbClr val="35A7A0"/>
                </a:solidFill>
              </a:defRPr>
            </a:defPPr>
            <a:lvl1pPr algn="l">
              <a:defRPr sz="900" b="1">
                <a:solidFill>
                  <a:srgbClr val="35A7A0"/>
                </a:solidFill>
              </a:defRPr>
            </a:lvl1pPr>
            <a:lvl2pPr algn="l">
              <a:defRPr sz="900" b="1">
                <a:solidFill>
                  <a:srgbClr val="35A7A0"/>
                </a:solidFill>
              </a:defRPr>
            </a:lvl2pPr>
            <a:lvl3pPr algn="l">
              <a:defRPr sz="900" b="1">
                <a:solidFill>
                  <a:srgbClr val="35A7A0"/>
                </a:solidFill>
              </a:defRPr>
            </a:lvl3pPr>
            <a:lvl4pPr algn="l">
              <a:defRPr sz="900" b="1">
                <a:solidFill>
                  <a:srgbClr val="35A7A0"/>
                </a:solidFill>
              </a:defRPr>
            </a:lvl4pPr>
            <a:lvl5pPr algn="l">
              <a:defRPr sz="900" b="1">
                <a:solidFill>
                  <a:srgbClr val="35A7A0"/>
                </a:solidFill>
              </a:defRPr>
            </a:lvl5pPr>
            <a:lvl6pPr algn="l">
              <a:defRPr sz="900" b="1">
                <a:solidFill>
                  <a:srgbClr val="35A7A0"/>
                </a:solidFill>
              </a:defRPr>
            </a:lvl6pPr>
            <a:lvl7pPr algn="l">
              <a:defRPr sz="900" b="1">
                <a:solidFill>
                  <a:srgbClr val="35A7A0"/>
                </a:solidFill>
              </a:defRPr>
            </a:lvl7pPr>
            <a:lvl8pPr algn="l">
              <a:defRPr sz="900" b="1">
                <a:solidFill>
                  <a:srgbClr val="35A7A0"/>
                </a:solidFill>
              </a:defRPr>
            </a:lvl8pPr>
            <a:lvl9pPr algn="l">
              <a:defRPr sz="900" b="1">
                <a:solidFill>
                  <a:srgbClr val="35A7A0"/>
                </a:solidFill>
              </a:defRPr>
            </a:lvl9pPr>
          </a:lstStyle>
          <a:p>
            <a:pPr algn="l">
              <a:defRPr sz="900" b="1">
                <a:solidFill>
                  <a:srgbClr val="35A7A0"/>
                </a:solidFill>
              </a:defRPr>
            </a:pPr>
            <a:r>
              <a:rPr sz="900" b="1">
                <a:solidFill>
                  <a:srgbClr val="35A7A0"/>
                </a:solidFill>
              </a:rPr>
              <a:t>ОРГАНИКАЛЫҚ БАЙЛАНЫСТЫРҒЫШТАР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BB27245-7091-4364-AEB9-CF045B1B699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906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2263A"/>
                </a:solidFill>
              </a:defRPr>
            </a:defPPr>
            <a:lvl1pPr algn="l">
              <a:defRPr sz="2550" b="1">
                <a:solidFill>
                  <a:srgbClr val="12263A"/>
                </a:solidFill>
              </a:defRPr>
            </a:lvl1pPr>
            <a:lvl2pPr algn="l">
              <a:defRPr sz="2550" b="1">
                <a:solidFill>
                  <a:srgbClr val="12263A"/>
                </a:solidFill>
              </a:defRPr>
            </a:lvl2pPr>
            <a:lvl3pPr algn="l">
              <a:defRPr sz="2550" b="1">
                <a:solidFill>
                  <a:srgbClr val="12263A"/>
                </a:solidFill>
              </a:defRPr>
            </a:lvl3pPr>
            <a:lvl4pPr algn="l">
              <a:defRPr sz="2550" b="1">
                <a:solidFill>
                  <a:srgbClr val="12263A"/>
                </a:solidFill>
              </a:defRPr>
            </a:lvl4pPr>
            <a:lvl5pPr algn="l">
              <a:defRPr sz="2550" b="1">
                <a:solidFill>
                  <a:srgbClr val="12263A"/>
                </a:solidFill>
              </a:defRPr>
            </a:lvl5pPr>
            <a:lvl6pPr algn="l">
              <a:defRPr sz="2550" b="1">
                <a:solidFill>
                  <a:srgbClr val="12263A"/>
                </a:solidFill>
              </a:defRPr>
            </a:lvl6pPr>
            <a:lvl7pPr algn="l">
              <a:defRPr sz="2550" b="1">
                <a:solidFill>
                  <a:srgbClr val="12263A"/>
                </a:solidFill>
              </a:defRPr>
            </a:lvl7pPr>
            <a:lvl8pPr algn="l">
              <a:defRPr sz="2550" b="1">
                <a:solidFill>
                  <a:srgbClr val="12263A"/>
                </a:solidFill>
              </a:defRPr>
            </a:lvl8pPr>
            <a:lvl9pPr algn="l">
              <a:defRPr sz="2550" b="1">
                <a:solidFill>
                  <a:srgbClr val="12263A"/>
                </a:solidFill>
              </a:defRPr>
            </a:lvl9pPr>
          </a:lstStyle>
          <a:p>
            <a:pPr algn="l">
              <a:defRPr sz="2550" b="1">
                <a:solidFill>
                  <a:srgbClr val="12263A"/>
                </a:solidFill>
              </a:defRPr>
            </a:pPr>
            <a:r>
              <a:rPr sz="2550" b="1">
                <a:solidFill>
                  <a:srgbClr val="12263A"/>
                </a:solidFill>
              </a:rPr>
              <a:t>Өзін-өзі тексеру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F4ADD6-73EA-4CD0-B90B-4F50506792A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" cy="57150"/>
          </a:xfrm>
          <a:prstGeom prst="rect">
            <a:avLst/>
          </a:prstGeom>
          <a:solidFill>
            <a:srgbClr val="ECA72C"/>
          </a:solidFill>
          <a:ln w="0">
            <a:noFill/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88E6317-1BBB-4FAC-ABC0-2E4B0231CC31}"/>
              </a:ext>
            </a:extLst>
          </p:cNvPr>
          <p:cNvSpPr>
            <a:spLocks noGrp="1"/>
          </p:cNvSpPr>
          <p:nvPr/>
        </p:nvSpPr>
        <p:spPr>
          <a:xfrm>
            <a:off x="742950" y="1428750"/>
            <a:ext cx="10668000" cy="685800"/>
          </a:xfrm>
          <a:prstGeom prst="roundRect">
            <a:avLst>
              <a:gd name="adj" fmla="val 16667"/>
            </a:avLst>
          </a:prstGeom>
          <a:solidFill>
            <a:srgbClr val="E8F3F1"/>
          </a:solidFill>
          <a:ln w="9525">
            <a:solidFill>
              <a:srgbClr val="E8F3F1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3A10D3-5451-429A-93E2-E7E2241F03B3}"/>
              </a:ext>
            </a:extLst>
          </p:cNvPr>
          <p:cNvSpPr>
            <a:spLocks noGrp="1"/>
          </p:cNvSpPr>
          <p:nvPr/>
        </p:nvSpPr>
        <p:spPr>
          <a:xfrm>
            <a:off x="914400" y="1590675"/>
            <a:ext cx="419100" cy="3619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604AED-9A5B-437D-9079-8339E77B2685}"/>
              </a:ext>
            </a:extLst>
          </p:cNvPr>
          <p:cNvSpPr>
            <a:spLocks noGrp="1"/>
          </p:cNvSpPr>
          <p:nvPr/>
        </p:nvSpPr>
        <p:spPr>
          <a:xfrm>
            <a:off x="1504950" y="1504950"/>
            <a:ext cx="952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2263A"/>
                </a:solidFill>
              </a:defRPr>
            </a:defPPr>
            <a:lvl1pPr algn="l">
              <a:defRPr sz="1500" b="1">
                <a:solidFill>
                  <a:srgbClr val="12263A"/>
                </a:solidFill>
              </a:defRPr>
            </a:lvl1pPr>
            <a:lvl2pPr algn="l">
              <a:defRPr sz="1500" b="1">
                <a:solidFill>
                  <a:srgbClr val="12263A"/>
                </a:solidFill>
              </a:defRPr>
            </a:lvl2pPr>
            <a:lvl3pPr algn="l">
              <a:defRPr sz="1500" b="1">
                <a:solidFill>
                  <a:srgbClr val="12263A"/>
                </a:solidFill>
              </a:defRPr>
            </a:lvl3pPr>
            <a:lvl4pPr algn="l">
              <a:defRPr sz="1500" b="1">
                <a:solidFill>
                  <a:srgbClr val="12263A"/>
                </a:solidFill>
              </a:defRPr>
            </a:lvl4pPr>
            <a:lvl5pPr algn="l">
              <a:defRPr sz="1500" b="1">
                <a:solidFill>
                  <a:srgbClr val="12263A"/>
                </a:solidFill>
              </a:defRPr>
            </a:lvl5pPr>
            <a:lvl6pPr algn="l">
              <a:defRPr sz="1500" b="1">
                <a:solidFill>
                  <a:srgbClr val="12263A"/>
                </a:solidFill>
              </a:defRPr>
            </a:lvl6pPr>
            <a:lvl7pPr algn="l">
              <a:defRPr sz="1500" b="1">
                <a:solidFill>
                  <a:srgbClr val="12263A"/>
                </a:solidFill>
              </a:defRPr>
            </a:lvl7pPr>
            <a:lvl8pPr algn="l">
              <a:defRPr sz="1500" b="1">
                <a:solidFill>
                  <a:srgbClr val="12263A"/>
                </a:solidFill>
              </a:defRPr>
            </a:lvl8pPr>
            <a:lvl9pPr algn="l">
              <a:defRPr sz="1500" b="1">
                <a:solidFill>
                  <a:srgbClr val="12263A"/>
                </a:solidFill>
              </a:defRPr>
            </a:lvl9pPr>
          </a:lstStyle>
          <a:p>
            <a:pPr algn="l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Пенетрация мәні артса, битум қатая ма, жұмсара ма?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56A86A4-B830-4294-8F04-6DE4FEB556E4}"/>
              </a:ext>
            </a:extLst>
          </p:cNvPr>
          <p:cNvSpPr>
            <a:spLocks noGrp="1"/>
          </p:cNvSpPr>
          <p:nvPr/>
        </p:nvSpPr>
        <p:spPr>
          <a:xfrm>
            <a:off x="742950" y="2343150"/>
            <a:ext cx="10668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3117CB-EC3A-470D-AD05-B44284689032}"/>
              </a:ext>
            </a:extLst>
          </p:cNvPr>
          <p:cNvSpPr>
            <a:spLocks noGrp="1"/>
          </p:cNvSpPr>
          <p:nvPr/>
        </p:nvSpPr>
        <p:spPr>
          <a:xfrm>
            <a:off x="914400" y="2505075"/>
            <a:ext cx="419100" cy="3619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A77E811-F6D6-4682-BA30-89EA18241280}"/>
              </a:ext>
            </a:extLst>
          </p:cNvPr>
          <p:cNvSpPr>
            <a:spLocks noGrp="1"/>
          </p:cNvSpPr>
          <p:nvPr/>
        </p:nvSpPr>
        <p:spPr>
          <a:xfrm>
            <a:off x="1504950" y="2419350"/>
            <a:ext cx="952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2263A"/>
                </a:solidFill>
              </a:defRPr>
            </a:defPPr>
            <a:lvl1pPr algn="l">
              <a:defRPr sz="1500" b="1">
                <a:solidFill>
                  <a:srgbClr val="12263A"/>
                </a:solidFill>
              </a:defRPr>
            </a:lvl1pPr>
            <a:lvl2pPr algn="l">
              <a:defRPr sz="1500" b="1">
                <a:solidFill>
                  <a:srgbClr val="12263A"/>
                </a:solidFill>
              </a:defRPr>
            </a:lvl2pPr>
            <a:lvl3pPr algn="l">
              <a:defRPr sz="1500" b="1">
                <a:solidFill>
                  <a:srgbClr val="12263A"/>
                </a:solidFill>
              </a:defRPr>
            </a:lvl3pPr>
            <a:lvl4pPr algn="l">
              <a:defRPr sz="1500" b="1">
                <a:solidFill>
                  <a:srgbClr val="12263A"/>
                </a:solidFill>
              </a:defRPr>
            </a:lvl4pPr>
            <a:lvl5pPr algn="l">
              <a:defRPr sz="1500" b="1">
                <a:solidFill>
                  <a:srgbClr val="12263A"/>
                </a:solidFill>
              </a:defRPr>
            </a:lvl5pPr>
            <a:lvl6pPr algn="l">
              <a:defRPr sz="1500" b="1">
                <a:solidFill>
                  <a:srgbClr val="12263A"/>
                </a:solidFill>
              </a:defRPr>
            </a:lvl6pPr>
            <a:lvl7pPr algn="l">
              <a:defRPr sz="1500" b="1">
                <a:solidFill>
                  <a:srgbClr val="12263A"/>
                </a:solidFill>
              </a:defRPr>
            </a:lvl7pPr>
            <a:lvl8pPr algn="l">
              <a:defRPr sz="1500" b="1">
                <a:solidFill>
                  <a:srgbClr val="12263A"/>
                </a:solidFill>
              </a:defRPr>
            </a:lvl8pPr>
            <a:lvl9pPr algn="l">
              <a:defRPr sz="1500" b="1">
                <a:solidFill>
                  <a:srgbClr val="12263A"/>
                </a:solidFill>
              </a:defRPr>
            </a:lvl9pPr>
          </a:lstStyle>
          <a:p>
            <a:pPr algn="l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Асфальтен мөлшері артқанда қандай қасиет күшейеді?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8F668BF-11F2-4F31-9B8D-714A0A198A86}"/>
              </a:ext>
            </a:extLst>
          </p:cNvPr>
          <p:cNvSpPr>
            <a:spLocks noGrp="1"/>
          </p:cNvSpPr>
          <p:nvPr/>
        </p:nvSpPr>
        <p:spPr>
          <a:xfrm>
            <a:off x="742950" y="3257550"/>
            <a:ext cx="10668000" cy="685800"/>
          </a:xfrm>
          <a:prstGeom prst="roundRect">
            <a:avLst>
              <a:gd name="adj" fmla="val 16667"/>
            </a:avLst>
          </a:prstGeom>
          <a:solidFill>
            <a:srgbClr val="E8F3F1"/>
          </a:solidFill>
          <a:ln w="9525">
            <a:solidFill>
              <a:srgbClr val="E8F3F1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6F27DD6-7859-4117-AE7F-461F8887D139}"/>
              </a:ext>
            </a:extLst>
          </p:cNvPr>
          <p:cNvSpPr>
            <a:spLocks noGrp="1"/>
          </p:cNvSpPr>
          <p:nvPr/>
        </p:nvSpPr>
        <p:spPr>
          <a:xfrm>
            <a:off x="914400" y="3419475"/>
            <a:ext cx="419100" cy="3619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282E1BC-86BA-4B8E-A6B4-C8AD35344673}"/>
              </a:ext>
            </a:extLst>
          </p:cNvPr>
          <p:cNvSpPr>
            <a:spLocks noGrp="1"/>
          </p:cNvSpPr>
          <p:nvPr/>
        </p:nvSpPr>
        <p:spPr>
          <a:xfrm>
            <a:off x="1504950" y="3333750"/>
            <a:ext cx="952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2263A"/>
                </a:solidFill>
              </a:defRPr>
            </a:defPPr>
            <a:lvl1pPr algn="l">
              <a:defRPr sz="1500" b="1">
                <a:solidFill>
                  <a:srgbClr val="12263A"/>
                </a:solidFill>
              </a:defRPr>
            </a:lvl1pPr>
            <a:lvl2pPr algn="l">
              <a:defRPr sz="1500" b="1">
                <a:solidFill>
                  <a:srgbClr val="12263A"/>
                </a:solidFill>
              </a:defRPr>
            </a:lvl2pPr>
            <a:lvl3pPr algn="l">
              <a:defRPr sz="1500" b="1">
                <a:solidFill>
                  <a:srgbClr val="12263A"/>
                </a:solidFill>
              </a:defRPr>
            </a:lvl3pPr>
            <a:lvl4pPr algn="l">
              <a:defRPr sz="1500" b="1">
                <a:solidFill>
                  <a:srgbClr val="12263A"/>
                </a:solidFill>
              </a:defRPr>
            </a:lvl4pPr>
            <a:lvl5pPr algn="l">
              <a:defRPr sz="1500" b="1">
                <a:solidFill>
                  <a:srgbClr val="12263A"/>
                </a:solidFill>
              </a:defRPr>
            </a:lvl5pPr>
            <a:lvl6pPr algn="l">
              <a:defRPr sz="1500" b="1">
                <a:solidFill>
                  <a:srgbClr val="12263A"/>
                </a:solidFill>
              </a:defRPr>
            </a:lvl6pPr>
            <a:lvl7pPr algn="l">
              <a:defRPr sz="1500" b="1">
                <a:solidFill>
                  <a:srgbClr val="12263A"/>
                </a:solidFill>
              </a:defRPr>
            </a:lvl7pPr>
            <a:lvl8pPr algn="l">
              <a:defRPr sz="1500" b="1">
                <a:solidFill>
                  <a:srgbClr val="12263A"/>
                </a:solidFill>
              </a:defRPr>
            </a:lvl8pPr>
            <a:lvl9pPr algn="l">
              <a:defRPr sz="1500" b="1">
                <a:solidFill>
                  <a:srgbClr val="12263A"/>
                </a:solidFill>
              </a:defRPr>
            </a:lvl9pPr>
          </a:lstStyle>
          <a:p>
            <a:pPr algn="l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Неге ыстықта дөңгелек ізі пайда болуы мүмкін?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1EEAAF53-5CB7-4561-A2CA-2B5A2C936BE2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10668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9E1E5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9911D7A-3698-44A9-9AAA-489E57B0F316}"/>
              </a:ext>
            </a:extLst>
          </p:cNvPr>
          <p:cNvSpPr>
            <a:spLocks noGrp="1"/>
          </p:cNvSpPr>
          <p:nvPr/>
        </p:nvSpPr>
        <p:spPr>
          <a:xfrm>
            <a:off x="914400" y="4333875"/>
            <a:ext cx="419100" cy="361950"/>
          </a:xfrm>
          <a:prstGeom prst="rect">
            <a:avLst/>
          </a:prstGeom>
          <a:solidFill>
            <a:srgbClr val="1E6091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28F5C09-7A70-45D6-9BB0-E93FE8C78EEA}"/>
              </a:ext>
            </a:extLst>
          </p:cNvPr>
          <p:cNvSpPr>
            <a:spLocks noGrp="1"/>
          </p:cNvSpPr>
          <p:nvPr/>
        </p:nvSpPr>
        <p:spPr>
          <a:xfrm>
            <a:off x="1504950" y="4248150"/>
            <a:ext cx="952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2263A"/>
                </a:solidFill>
              </a:defRPr>
            </a:defPPr>
            <a:lvl1pPr algn="l">
              <a:defRPr sz="1500" b="1">
                <a:solidFill>
                  <a:srgbClr val="12263A"/>
                </a:solidFill>
              </a:defRPr>
            </a:lvl1pPr>
            <a:lvl2pPr algn="l">
              <a:defRPr sz="1500" b="1">
                <a:solidFill>
                  <a:srgbClr val="12263A"/>
                </a:solidFill>
              </a:defRPr>
            </a:lvl2pPr>
            <a:lvl3pPr algn="l">
              <a:defRPr sz="1500" b="1">
                <a:solidFill>
                  <a:srgbClr val="12263A"/>
                </a:solidFill>
              </a:defRPr>
            </a:lvl3pPr>
            <a:lvl4pPr algn="l">
              <a:defRPr sz="1500" b="1">
                <a:solidFill>
                  <a:srgbClr val="12263A"/>
                </a:solidFill>
              </a:defRPr>
            </a:lvl4pPr>
            <a:lvl5pPr algn="l">
              <a:defRPr sz="1500" b="1">
                <a:solidFill>
                  <a:srgbClr val="12263A"/>
                </a:solidFill>
              </a:defRPr>
            </a:lvl5pPr>
            <a:lvl6pPr algn="l">
              <a:defRPr sz="1500" b="1">
                <a:solidFill>
                  <a:srgbClr val="12263A"/>
                </a:solidFill>
              </a:defRPr>
            </a:lvl6pPr>
            <a:lvl7pPr algn="l">
              <a:defRPr sz="1500" b="1">
                <a:solidFill>
                  <a:srgbClr val="12263A"/>
                </a:solidFill>
              </a:defRPr>
            </a:lvl7pPr>
            <a:lvl8pPr algn="l">
              <a:defRPr sz="1500" b="1">
                <a:solidFill>
                  <a:srgbClr val="12263A"/>
                </a:solidFill>
              </a:defRPr>
            </a:lvl8pPr>
            <a:lvl9pPr algn="l">
              <a:defRPr sz="1500" b="1">
                <a:solidFill>
                  <a:srgbClr val="12263A"/>
                </a:solidFill>
              </a:defRPr>
            </a:lvl9pPr>
          </a:lstStyle>
          <a:p>
            <a:pPr algn="l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Адгезия нашар болса, судың әсерінен не болады?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97738B4-A447-4994-9246-0F8A7EAF6D43}"/>
              </a:ext>
            </a:extLst>
          </p:cNvPr>
          <p:cNvSpPr>
            <a:spLocks noGrp="1"/>
          </p:cNvSpPr>
          <p:nvPr/>
        </p:nvSpPr>
        <p:spPr>
          <a:xfrm>
            <a:off x="742950" y="5086350"/>
            <a:ext cx="10668000" cy="685800"/>
          </a:xfrm>
          <a:prstGeom prst="roundRect">
            <a:avLst>
              <a:gd name="adj" fmla="val 16667"/>
            </a:avLst>
          </a:prstGeom>
          <a:solidFill>
            <a:srgbClr val="E8F3F1"/>
          </a:solidFill>
          <a:ln w="9525">
            <a:solidFill>
              <a:srgbClr val="E8F3F1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557054C-136B-44B9-BF45-CAD38032EE90}"/>
              </a:ext>
            </a:extLst>
          </p:cNvPr>
          <p:cNvSpPr>
            <a:spLocks noGrp="1"/>
          </p:cNvSpPr>
          <p:nvPr/>
        </p:nvSpPr>
        <p:spPr>
          <a:xfrm>
            <a:off x="914400" y="5248275"/>
            <a:ext cx="419100" cy="361950"/>
          </a:xfrm>
          <a:prstGeom prst="rect">
            <a:avLst/>
          </a:prstGeom>
          <a:solidFill>
            <a:srgbClr val="35A7A0"/>
          </a:solidFill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</a:defRPr>
            </a:defPPr>
            <a:lvl1pPr algn="ctr">
              <a:defRPr sz="1350" b="1">
                <a:solidFill>
                  <a:srgbClr val="FFFFFF"/>
                </a:solidFill>
              </a:defRPr>
            </a:lvl1pPr>
            <a:lvl2pPr algn="ctr">
              <a:defRPr sz="1350" b="1">
                <a:solidFill>
                  <a:srgbClr val="FFFFFF"/>
                </a:solidFill>
              </a:defRPr>
            </a:lvl2pPr>
            <a:lvl3pPr algn="ctr">
              <a:defRPr sz="1350" b="1">
                <a:solidFill>
                  <a:srgbClr val="FFFFFF"/>
                </a:solidFill>
              </a:defRPr>
            </a:lvl3pPr>
            <a:lvl4pPr algn="ctr">
              <a:defRPr sz="1350" b="1">
                <a:solidFill>
                  <a:srgbClr val="FFFFFF"/>
                </a:solidFill>
              </a:defRPr>
            </a:lvl4pPr>
            <a:lvl5pPr algn="ctr">
              <a:defRPr sz="1350" b="1">
                <a:solidFill>
                  <a:srgbClr val="FFFFFF"/>
                </a:solidFill>
              </a:defRPr>
            </a:lvl5pPr>
            <a:lvl6pPr algn="ctr">
              <a:defRPr sz="1350" b="1">
                <a:solidFill>
                  <a:srgbClr val="FFFFFF"/>
                </a:solidFill>
              </a:defRPr>
            </a:lvl6pPr>
            <a:lvl7pPr algn="ctr">
              <a:defRPr sz="1350" b="1">
                <a:solidFill>
                  <a:srgbClr val="FFFFFF"/>
                </a:solidFill>
              </a:defRPr>
            </a:lvl7pPr>
            <a:lvl8pPr algn="ctr">
              <a:defRPr sz="1350" b="1">
                <a:solidFill>
                  <a:srgbClr val="FFFFFF"/>
                </a:solidFill>
              </a:defRPr>
            </a:lvl8pPr>
            <a:lvl9pPr algn="ctr">
              <a:defRPr sz="1350" b="1">
                <a:solidFill>
                  <a:srgbClr val="FFFFFF"/>
                </a:solidFill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7C0BB25-1B02-450F-ACCA-0F7E1B23A62B}"/>
              </a:ext>
            </a:extLst>
          </p:cNvPr>
          <p:cNvSpPr>
            <a:spLocks noGrp="1"/>
          </p:cNvSpPr>
          <p:nvPr/>
        </p:nvSpPr>
        <p:spPr>
          <a:xfrm>
            <a:off x="1504950" y="5162550"/>
            <a:ext cx="9525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500" b="1">
                <a:solidFill>
                  <a:srgbClr val="12263A"/>
                </a:solidFill>
              </a:defRPr>
            </a:defPPr>
            <a:lvl1pPr algn="l">
              <a:defRPr sz="1500" b="1">
                <a:solidFill>
                  <a:srgbClr val="12263A"/>
                </a:solidFill>
              </a:defRPr>
            </a:lvl1pPr>
            <a:lvl2pPr algn="l">
              <a:defRPr sz="1500" b="1">
                <a:solidFill>
                  <a:srgbClr val="12263A"/>
                </a:solidFill>
              </a:defRPr>
            </a:lvl2pPr>
            <a:lvl3pPr algn="l">
              <a:defRPr sz="1500" b="1">
                <a:solidFill>
                  <a:srgbClr val="12263A"/>
                </a:solidFill>
              </a:defRPr>
            </a:lvl3pPr>
            <a:lvl4pPr algn="l">
              <a:defRPr sz="1500" b="1">
                <a:solidFill>
                  <a:srgbClr val="12263A"/>
                </a:solidFill>
              </a:defRPr>
            </a:lvl4pPr>
            <a:lvl5pPr algn="l">
              <a:defRPr sz="1500" b="1">
                <a:solidFill>
                  <a:srgbClr val="12263A"/>
                </a:solidFill>
              </a:defRPr>
            </a:lvl5pPr>
            <a:lvl6pPr algn="l">
              <a:defRPr sz="1500" b="1">
                <a:solidFill>
                  <a:srgbClr val="12263A"/>
                </a:solidFill>
              </a:defRPr>
            </a:lvl6pPr>
            <a:lvl7pPr algn="l">
              <a:defRPr sz="1500" b="1">
                <a:solidFill>
                  <a:srgbClr val="12263A"/>
                </a:solidFill>
              </a:defRPr>
            </a:lvl7pPr>
            <a:lvl8pPr algn="l">
              <a:defRPr sz="1500" b="1">
                <a:solidFill>
                  <a:srgbClr val="12263A"/>
                </a:solidFill>
              </a:defRPr>
            </a:lvl8pPr>
            <a:lvl9pPr algn="l">
              <a:defRPr sz="1500" b="1">
                <a:solidFill>
                  <a:srgbClr val="12263A"/>
                </a:solidFill>
              </a:defRPr>
            </a:lvl9pPr>
          </a:lstStyle>
          <a:p>
            <a:pPr algn="l">
              <a:defRPr sz="1500" b="1">
                <a:solidFill>
                  <a:srgbClr val="12263A"/>
                </a:solidFill>
              </a:defRPr>
            </a:pPr>
            <a:r>
              <a:rPr sz="1500" b="1">
                <a:solidFill>
                  <a:srgbClr val="12263A"/>
                </a:solidFill>
              </a:rPr>
              <a:t>Қартаю битумның созылғыштығына қалай әсер етеді?</a:t>
            </a:r>
          </a:p>
        </p:txBody>
      </p:sp>
    </p:spTree>
    <p:extLst>
      <p:ext uri="{BB962C8B-B14F-4D97-AF65-F5344CB8AC3E}">
        <p14:creationId xmlns:p14="http://schemas.microsoft.com/office/powerpoint/2010/main" val="196343887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1012</Words>
  <Application>Microsoft Office PowerPoint</Application>
  <DocSecurity>0</DocSecurity>
  <PresentationFormat>Широкоэкранный</PresentationFormat>
  <Paragraphs>242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Aptos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</cp:lastModifiedBy>
  <cp:revision>1</cp:revision>
  <dcterms:created xsi:type="dcterms:W3CDTF">2026-10-21T18:33:57Z</dcterms:created>
  <dcterms:modified xsi:type="dcterms:W3CDTF">2026-10-21T18:46:09Z</dcterms:modified>
</cp:coreProperties>
</file>